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25"/>
  </p:notesMasterIdLst>
  <p:sldIdLst>
    <p:sldId id="27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6" r:id="rId15"/>
    <p:sldId id="273" r:id="rId16"/>
    <p:sldId id="267" r:id="rId17"/>
    <p:sldId id="265" r:id="rId18"/>
    <p:sldId id="268" r:id="rId19"/>
    <p:sldId id="269" r:id="rId20"/>
    <p:sldId id="270" r:id="rId21"/>
    <p:sldId id="271" r:id="rId22"/>
    <p:sldId id="272" r:id="rId23"/>
    <p:sldId id="274" r:id="rId24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5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5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5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5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77D1C712-44C2-4B4A-B0A7-62497FF85E57}" type="slidenum">
              <a:rPr lang="ru-RU" sz="1400" b="0" strike="noStrike" spc="-1">
                <a:latin typeface="Times New Roman"/>
              </a:rPr>
              <a:pPr algn="r"/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6489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3815280" y="9371160"/>
            <a:ext cx="2917800" cy="492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6E61BE1-0D5C-43FD-BE32-A1E7AD7C5EA5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pPr algn="r">
                <a:lnSpc>
                  <a:spcPct val="100000"/>
                </a:lnSpc>
              </a:pPr>
              <a:t>3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31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0775" cy="3698875"/>
          </a:xfrm>
          <a:prstGeom prst="rect">
            <a:avLst/>
          </a:prstGeom>
        </p:spPr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673560" y="4686480"/>
            <a:ext cx="5387400" cy="44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357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3815280" y="9371160"/>
            <a:ext cx="2917800" cy="492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385F292-8EB1-42B3-B6E2-77425C096304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pPr algn="r">
                <a:lnSpc>
                  <a:spcPct val="100000"/>
                </a:lnSpc>
              </a:pPr>
              <a:t>4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32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0775" cy="3698875"/>
          </a:xfrm>
          <a:prstGeom prst="rect">
            <a:avLst/>
          </a:prstGeom>
        </p:spPr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673560" y="4686480"/>
            <a:ext cx="5387400" cy="44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030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3815280" y="9371160"/>
            <a:ext cx="2917800" cy="492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1C92FFD-3E51-4D5D-9494-BA159C92D324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pPr algn="r">
                <a:lnSpc>
                  <a:spcPct val="100000"/>
                </a:lnSpc>
              </a:pPr>
              <a:t>5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32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0775" cy="3698875"/>
          </a:xfrm>
          <a:prstGeom prst="rect">
            <a:avLst/>
          </a:prstGeom>
        </p:spPr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673560" y="4686480"/>
            <a:ext cx="5387400" cy="44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3805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3815280" y="9371160"/>
            <a:ext cx="2917800" cy="492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944F12D-D783-4189-923F-4DE6841D4408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pPr algn="r">
                <a:lnSpc>
                  <a:spcPct val="100000"/>
                </a:lnSpc>
              </a:pPr>
              <a:t>6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32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0775" cy="3698875"/>
          </a:xfrm>
          <a:prstGeom prst="rect">
            <a:avLst/>
          </a:prstGeom>
        </p:spPr>
      </p:sp>
      <p:sp>
        <p:nvSpPr>
          <p:cNvPr id="328" name="PlaceHolder 3"/>
          <p:cNvSpPr>
            <a:spLocks noGrp="1"/>
          </p:cNvSpPr>
          <p:nvPr>
            <p:ph type="body"/>
          </p:nvPr>
        </p:nvSpPr>
        <p:spPr>
          <a:xfrm>
            <a:off x="673560" y="4686480"/>
            <a:ext cx="5387400" cy="44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3065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852120" cy="19983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914400" y="4626720"/>
            <a:ext cx="852120" cy="19983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914400" y="462672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351440" y="462672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1202400" y="243828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490400" y="243828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914400" y="462672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1202400" y="462672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490400" y="462672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914400" y="1798560"/>
            <a:ext cx="852120" cy="5469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852120" cy="4190040"/>
          </a:xfrm>
          <a:prstGeom prst="rect">
            <a:avLst/>
          </a:prstGeom>
        </p:spPr>
        <p:txBody>
          <a:bodyPr lIns="0" tIns="0" rIns="0" bIns="0">
            <a:normAutofit fontScale="19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4190040"/>
          </a:xfrm>
          <a:prstGeom prst="rect">
            <a:avLst/>
          </a:prstGeom>
        </p:spPr>
        <p:txBody>
          <a:bodyPr lIns="0" tIns="0" rIns="0" bIns="0">
            <a:normAutofit fontScale="1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4190040"/>
          </a:xfrm>
          <a:prstGeom prst="rect">
            <a:avLst/>
          </a:prstGeom>
        </p:spPr>
        <p:txBody>
          <a:bodyPr lIns="0" tIns="0" rIns="0" bIns="0">
            <a:normAutofit fontScale="1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914400" y="1202400"/>
            <a:ext cx="73141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4190040"/>
          </a:xfrm>
          <a:prstGeom prst="rect">
            <a:avLst/>
          </a:prstGeom>
        </p:spPr>
        <p:txBody>
          <a:bodyPr lIns="0" tIns="0" rIns="0" bIns="0">
            <a:normAutofit fontScale="1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914400" y="462672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914400" y="1798560"/>
            <a:ext cx="852120" cy="5469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4190040"/>
          </a:xfrm>
          <a:prstGeom prst="rect">
            <a:avLst/>
          </a:prstGeom>
        </p:spPr>
        <p:txBody>
          <a:bodyPr lIns="0" tIns="0" rIns="0" bIns="0">
            <a:normAutofit fontScale="1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1351440" y="462672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914400" y="4626720"/>
            <a:ext cx="852120" cy="19983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852120" cy="19983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914400" y="4626720"/>
            <a:ext cx="852120" cy="19983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914400" y="462672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1351440" y="462672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1202400" y="243828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1490400" y="243828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914400" y="462672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1202400" y="462672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1490400" y="462672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914400" y="1798560"/>
            <a:ext cx="852120" cy="5469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852120" cy="4190040"/>
          </a:xfrm>
          <a:prstGeom prst="rect">
            <a:avLst/>
          </a:prstGeom>
        </p:spPr>
        <p:txBody>
          <a:bodyPr lIns="0" tIns="0" rIns="0" bIns="0">
            <a:normAutofit fontScale="19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4190040"/>
          </a:xfrm>
          <a:prstGeom prst="rect">
            <a:avLst/>
          </a:prstGeom>
        </p:spPr>
        <p:txBody>
          <a:bodyPr lIns="0" tIns="0" rIns="0" bIns="0">
            <a:normAutofit fontScale="1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4190040"/>
          </a:xfrm>
          <a:prstGeom prst="rect">
            <a:avLst/>
          </a:prstGeom>
        </p:spPr>
        <p:txBody>
          <a:bodyPr lIns="0" tIns="0" rIns="0" bIns="0">
            <a:normAutofit fontScale="1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852120" cy="4190040"/>
          </a:xfrm>
          <a:prstGeom prst="rect">
            <a:avLst/>
          </a:prstGeom>
        </p:spPr>
        <p:txBody>
          <a:bodyPr lIns="0" tIns="0" rIns="0" bIns="0">
            <a:normAutofit fontScale="19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914400" y="1202400"/>
            <a:ext cx="73141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4190040"/>
          </a:xfrm>
          <a:prstGeom prst="rect">
            <a:avLst/>
          </a:prstGeom>
        </p:spPr>
        <p:txBody>
          <a:bodyPr lIns="0" tIns="0" rIns="0" bIns="0">
            <a:normAutofit fontScale="1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914400" y="462672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4190040"/>
          </a:xfrm>
          <a:prstGeom prst="rect">
            <a:avLst/>
          </a:prstGeom>
        </p:spPr>
        <p:txBody>
          <a:bodyPr lIns="0" tIns="0" rIns="0" bIns="0">
            <a:normAutofit fontScale="1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1351440" y="462672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914400" y="4626720"/>
            <a:ext cx="852120" cy="19983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852120" cy="19983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914400" y="4626720"/>
            <a:ext cx="852120" cy="19983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914400" y="462672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1351440" y="462672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1202400" y="243828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1490400" y="243828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914400" y="462672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1202400" y="462672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1490400" y="462672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914400" y="1798560"/>
            <a:ext cx="852120" cy="54694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852120" cy="4190040"/>
          </a:xfrm>
          <a:prstGeom prst="rect">
            <a:avLst/>
          </a:prstGeom>
        </p:spPr>
        <p:txBody>
          <a:bodyPr lIns="0" tIns="0" rIns="0" bIns="0">
            <a:normAutofit fontScale="19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4190040"/>
          </a:xfrm>
          <a:prstGeom prst="rect">
            <a:avLst/>
          </a:prstGeom>
        </p:spPr>
        <p:txBody>
          <a:bodyPr lIns="0" tIns="0" rIns="0" bIns="0">
            <a:normAutofit fontScale="1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4190040"/>
          </a:xfrm>
          <a:prstGeom prst="rect">
            <a:avLst/>
          </a:prstGeom>
        </p:spPr>
        <p:txBody>
          <a:bodyPr lIns="0" tIns="0" rIns="0" bIns="0">
            <a:normAutofit fontScale="1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4190040"/>
          </a:xfrm>
          <a:prstGeom prst="rect">
            <a:avLst/>
          </a:prstGeom>
        </p:spPr>
        <p:txBody>
          <a:bodyPr lIns="0" tIns="0" rIns="0" bIns="0">
            <a:normAutofit fontScale="1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4190040"/>
          </a:xfrm>
          <a:prstGeom prst="rect">
            <a:avLst/>
          </a:prstGeom>
        </p:spPr>
        <p:txBody>
          <a:bodyPr lIns="0" tIns="0" rIns="0" bIns="0">
            <a:normAutofit fontScale="1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914400" y="1202400"/>
            <a:ext cx="73141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4190040"/>
          </a:xfrm>
          <a:prstGeom prst="rect">
            <a:avLst/>
          </a:prstGeom>
        </p:spPr>
        <p:txBody>
          <a:bodyPr lIns="0" tIns="0" rIns="0" bIns="0">
            <a:normAutofit fontScale="1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914400" y="462672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4190040"/>
          </a:xfrm>
          <a:prstGeom prst="rect">
            <a:avLst/>
          </a:prstGeom>
        </p:spPr>
        <p:txBody>
          <a:bodyPr lIns="0" tIns="0" rIns="0" bIns="0">
            <a:normAutofit fontScale="1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1351440" y="462672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914400" y="4626720"/>
            <a:ext cx="852120" cy="19983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852120" cy="19983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914400" y="4626720"/>
            <a:ext cx="852120" cy="19983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914400" y="462672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1351440" y="462672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1202400" y="243828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1490400" y="243828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914400" y="462672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1202400" y="462672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1490400" y="4626720"/>
            <a:ext cx="27396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6701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40546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10825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60043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6759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7786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55748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9202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71745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21369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1EECA-BD85-41E2-972D-2A28918284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B9A8-4C97-4D28-910C-24B4E43BC9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419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914400" y="1202400"/>
            <a:ext cx="73141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4190040"/>
          </a:xfrm>
          <a:prstGeom prst="rect">
            <a:avLst/>
          </a:prstGeom>
        </p:spPr>
        <p:txBody>
          <a:bodyPr lIns="0" tIns="0" rIns="0" bIns="0">
            <a:normAutofit fontScale="1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914400" y="462672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4190040"/>
          </a:xfrm>
          <a:prstGeom prst="rect">
            <a:avLst/>
          </a:prstGeom>
        </p:spPr>
        <p:txBody>
          <a:bodyPr lIns="0" tIns="0" rIns="0" bIns="0">
            <a:normAutofit fontScale="1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351440" y="462672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914400" y="1149840"/>
            <a:ext cx="731412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351440" y="2438280"/>
            <a:ext cx="415800" cy="1998360"/>
          </a:xfrm>
          <a:prstGeom prst="rect">
            <a:avLst/>
          </a:prstGeom>
        </p:spPr>
        <p:txBody>
          <a:bodyPr lIns="0" tIns="0" rIns="0" bIns="0">
            <a:normAutofit fontScale="4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914400" y="4626720"/>
            <a:ext cx="852120" cy="19983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914400" y="1202400"/>
            <a:ext cx="73141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914400" y="2438280"/>
            <a:ext cx="852120" cy="419004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1809720" y="2438280"/>
            <a:ext cx="852120" cy="4190040"/>
          </a:xfrm>
          <a:prstGeom prst="rect">
            <a:avLst/>
          </a:prstGeom>
        </p:spPr>
        <p:txBody>
          <a:bodyPr lIns="0" tIns="0" rIns="0" bIns="0">
            <a:normAutofit fontScale="2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1EECA-BD85-41E2-972D-2A28918284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DB9A8-4C97-4D28-910C-24B4E43BC9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481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11" Type="http://schemas.openxmlformats.org/officeDocument/2006/relationships/image" Target="../media/image40.jpeg"/><Relationship Id="rId5" Type="http://schemas.openxmlformats.org/officeDocument/2006/relationships/image" Target="../media/image9.png"/><Relationship Id="rId10" Type="http://schemas.openxmlformats.org/officeDocument/2006/relationships/image" Target="../media/image39.jpe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1418"/>
            <a:ext cx="9144000" cy="6869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6617" y="435428"/>
            <a:ext cx="7764508" cy="1054146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Августовская конференция работников образования                            ЗАТО Северск «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Достижение стратегических целей развития образования: задачи, механизмы, направления изменений»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9575" y="1850076"/>
            <a:ext cx="5605912" cy="371396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 и патриотическое воспитание</a:t>
            </a:r>
          </a:p>
          <a:p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Андольщик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Мария Сергеевна, 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методист 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 ЗАТО Северск «РЦО»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021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Объект 3"/>
          <p:cNvPicPr/>
          <p:nvPr/>
        </p:nvPicPr>
        <p:blipFill>
          <a:blip r:embed="rId2" cstate="print"/>
          <a:stretch/>
        </p:blipFill>
        <p:spPr>
          <a:xfrm>
            <a:off x="2743740" y="2220840"/>
            <a:ext cx="3656520" cy="2742120"/>
          </a:xfrm>
          <a:prstGeom prst="rect">
            <a:avLst/>
          </a:prstGeom>
          <a:ln w="9360">
            <a:noFill/>
          </a:ln>
          <a:effectLst>
            <a:softEdge rad="112500"/>
          </a:effectLst>
        </p:spPr>
      </p:pic>
      <p:pic>
        <p:nvPicPr>
          <p:cNvPr id="272" name="Рисунок 5"/>
          <p:cNvPicPr/>
          <p:nvPr/>
        </p:nvPicPr>
        <p:blipFill>
          <a:blip r:embed="rId3" cstate="print"/>
          <a:stretch/>
        </p:blipFill>
        <p:spPr>
          <a:xfrm>
            <a:off x="457200" y="2231640"/>
            <a:ext cx="1904040" cy="272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3" name="Рисунок 6"/>
          <p:cNvPicPr/>
          <p:nvPr/>
        </p:nvPicPr>
        <p:blipFill>
          <a:blip r:embed="rId4" cstate="print"/>
          <a:stretch/>
        </p:blipFill>
        <p:spPr>
          <a:xfrm>
            <a:off x="6858000" y="2209680"/>
            <a:ext cx="2040120" cy="272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57200" y="476672"/>
            <a:ext cx="59227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spc="-1" dirty="0">
                <a:solidFill>
                  <a:srgbClr val="FFFFFF"/>
                </a:solidFill>
                <a:latin typeface="Times New Roman"/>
                <a:ea typeface="Calibri"/>
              </a:rPr>
              <a:t>«Экология и патриотическое воспитание»</a:t>
            </a:r>
            <a:endParaRPr lang="ru-RU" sz="200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Рисунок 9"/>
          <p:cNvPicPr/>
          <p:nvPr/>
        </p:nvPicPr>
        <p:blipFill>
          <a:blip r:embed="rId2" cstate="print"/>
          <a:stretch/>
        </p:blipFill>
        <p:spPr>
          <a:xfrm>
            <a:off x="4589640" y="1539360"/>
            <a:ext cx="3486600" cy="2356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0" name="Рисунок 10"/>
          <p:cNvPicPr/>
          <p:nvPr/>
        </p:nvPicPr>
        <p:blipFill>
          <a:blip r:embed="rId3" cstate="print"/>
          <a:stretch/>
        </p:blipFill>
        <p:spPr>
          <a:xfrm>
            <a:off x="472976" y="1536199"/>
            <a:ext cx="3540960" cy="2356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1" name="Рисунок 11"/>
          <p:cNvPicPr/>
          <p:nvPr/>
        </p:nvPicPr>
        <p:blipFill>
          <a:blip r:embed="rId4" cstate="print"/>
          <a:stretch/>
        </p:blipFill>
        <p:spPr>
          <a:xfrm>
            <a:off x="457200" y="4328280"/>
            <a:ext cx="3580200" cy="238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2" name="Рисунок 12"/>
          <p:cNvPicPr/>
          <p:nvPr/>
        </p:nvPicPr>
        <p:blipFill>
          <a:blip r:embed="rId5" cstate="print"/>
          <a:stretch/>
        </p:blipFill>
        <p:spPr>
          <a:xfrm>
            <a:off x="4589640" y="4312080"/>
            <a:ext cx="3486600" cy="239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07504" y="476672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spc="-1" dirty="0">
                <a:solidFill>
                  <a:srgbClr val="FFFFFF"/>
                </a:solidFill>
                <a:latin typeface="Times New Roman"/>
                <a:ea typeface="Calibri"/>
              </a:rPr>
              <a:t>«Экология и патриотическое воспитание»</a:t>
            </a:r>
            <a:endParaRPr lang="ru-RU" sz="200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Рисунок 3"/>
          <p:cNvPicPr/>
          <p:nvPr/>
        </p:nvPicPr>
        <p:blipFill>
          <a:blip r:embed="rId2" cstate="print"/>
          <a:stretch/>
        </p:blipFill>
        <p:spPr>
          <a:xfrm>
            <a:off x="380880" y="1508040"/>
            <a:ext cx="3580200" cy="2386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" name="Рисунок 5"/>
          <p:cNvPicPr/>
          <p:nvPr/>
        </p:nvPicPr>
        <p:blipFill>
          <a:blip r:embed="rId3" cstate="print"/>
          <a:stretch/>
        </p:blipFill>
        <p:spPr>
          <a:xfrm>
            <a:off x="380880" y="4257000"/>
            <a:ext cx="3551040" cy="229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7" name="Рисунок 7"/>
          <p:cNvPicPr/>
          <p:nvPr/>
        </p:nvPicPr>
        <p:blipFill>
          <a:blip r:embed="rId4" cstate="print"/>
          <a:stretch/>
        </p:blipFill>
        <p:spPr>
          <a:xfrm>
            <a:off x="4881240" y="4264560"/>
            <a:ext cx="3321000" cy="228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8" name="Рисунок 14"/>
          <p:cNvPicPr/>
          <p:nvPr/>
        </p:nvPicPr>
        <p:blipFill>
          <a:blip r:embed="rId5" cstate="print"/>
          <a:stretch/>
        </p:blipFill>
        <p:spPr>
          <a:xfrm>
            <a:off x="4895280" y="1554840"/>
            <a:ext cx="3314880" cy="2386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9" name="Рисунок 13"/>
          <p:cNvPicPr/>
          <p:nvPr/>
        </p:nvPicPr>
        <p:blipFill>
          <a:blip r:embed="rId6" cstate="print"/>
          <a:stretch/>
        </p:blipFill>
        <p:spPr>
          <a:xfrm>
            <a:off x="2895480" y="2974320"/>
            <a:ext cx="2863080" cy="229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96537" y="476672"/>
            <a:ext cx="6264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spc="-1" dirty="0">
                <a:solidFill>
                  <a:srgbClr val="FFFFFF"/>
                </a:solidFill>
                <a:latin typeface="Times New Roman"/>
                <a:ea typeface="Calibri"/>
              </a:rPr>
              <a:t>«Экология и патриотическое воспитание»</a:t>
            </a:r>
            <a:endParaRPr lang="ru-RU" sz="200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492120" y="2087280"/>
            <a:ext cx="510120" cy="51588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7" name="CustomShape 2"/>
          <p:cNvSpPr/>
          <p:nvPr/>
        </p:nvSpPr>
        <p:spPr>
          <a:xfrm>
            <a:off x="802800" y="2589840"/>
            <a:ext cx="510120" cy="51588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8" name="CustomShape 3"/>
          <p:cNvSpPr/>
          <p:nvPr/>
        </p:nvSpPr>
        <p:spPr>
          <a:xfrm>
            <a:off x="935640" y="3188520"/>
            <a:ext cx="510120" cy="51588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9" name="CustomShape 4"/>
          <p:cNvSpPr/>
          <p:nvPr/>
        </p:nvSpPr>
        <p:spPr>
          <a:xfrm>
            <a:off x="935640" y="3757320"/>
            <a:ext cx="510120" cy="51588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0" name="CustomShape 5"/>
          <p:cNvSpPr/>
          <p:nvPr/>
        </p:nvSpPr>
        <p:spPr>
          <a:xfrm>
            <a:off x="824760" y="4363560"/>
            <a:ext cx="510120" cy="51588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1" name="CustomShape 6"/>
          <p:cNvSpPr/>
          <p:nvPr/>
        </p:nvSpPr>
        <p:spPr>
          <a:xfrm>
            <a:off x="525600" y="4899240"/>
            <a:ext cx="510120" cy="51588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2" name="CustomShape 7"/>
          <p:cNvSpPr/>
          <p:nvPr/>
        </p:nvSpPr>
        <p:spPr>
          <a:xfrm>
            <a:off x="7481160" y="5286240"/>
            <a:ext cx="1661760" cy="22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C455869C-52FD-4E96-8744-2B338577C211}" type="slidenum">
              <a:rPr lang="ru-RU" sz="730" b="0" strike="noStrike" spc="-1">
                <a:solidFill>
                  <a:srgbClr val="8B8B8B"/>
                </a:solidFill>
                <a:latin typeface="Arial"/>
                <a:ea typeface="DejaVu Sans"/>
              </a:rPr>
              <a:pPr algn="r">
                <a:lnSpc>
                  <a:spcPct val="100000"/>
                </a:lnSpc>
              </a:pPr>
              <a:t>13</a:t>
            </a:fld>
            <a:endParaRPr lang="ru-RU" sz="730" b="0" strike="noStrike" spc="-1">
              <a:latin typeface="Arial"/>
            </a:endParaRPr>
          </a:p>
        </p:txBody>
      </p:sp>
      <p:sp>
        <p:nvSpPr>
          <p:cNvPr id="253" name="CustomShape 8"/>
          <p:cNvSpPr/>
          <p:nvPr/>
        </p:nvSpPr>
        <p:spPr>
          <a:xfrm flipV="1">
            <a:off x="0" y="1463040"/>
            <a:ext cx="423720" cy="563760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4" name="Line 9"/>
          <p:cNvSpPr/>
          <p:nvPr/>
        </p:nvSpPr>
        <p:spPr>
          <a:xfrm flipV="1">
            <a:off x="307800" y="1464480"/>
            <a:ext cx="4953240" cy="1800"/>
          </a:xfrm>
          <a:prstGeom prst="line">
            <a:avLst/>
          </a:prstGeom>
          <a:ln w="15840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CustomShape 10"/>
          <p:cNvSpPr/>
          <p:nvPr/>
        </p:nvSpPr>
        <p:spPr>
          <a:xfrm flipH="1">
            <a:off x="8714880" y="1350360"/>
            <a:ext cx="426600" cy="593640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6" name="CustomShape 11"/>
          <p:cNvSpPr/>
          <p:nvPr/>
        </p:nvSpPr>
        <p:spPr>
          <a:xfrm>
            <a:off x="405360" y="1466280"/>
            <a:ext cx="7860600" cy="43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5440" tIns="27720" rIns="55440" bIns="2772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400" b="1" strike="noStrike" cap="all" spc="-1">
                <a:solidFill>
                  <a:srgbClr val="003399"/>
                </a:solidFill>
                <a:latin typeface="Tahoma"/>
                <a:ea typeface="Tahoma"/>
              </a:rPr>
              <a:t>УРОВНИ: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57" name="Picture 2"/>
          <p:cNvPicPr/>
          <p:nvPr/>
        </p:nvPicPr>
        <p:blipFill>
          <a:blip r:embed="rId2" cstate="print"/>
          <a:srcRect l="59299" t="-38"/>
          <a:stretch/>
        </p:blipFill>
        <p:spPr>
          <a:xfrm>
            <a:off x="0" y="2048760"/>
            <a:ext cx="963360" cy="3457800"/>
          </a:xfrm>
          <a:prstGeom prst="rect">
            <a:avLst/>
          </a:prstGeom>
          <a:ln>
            <a:noFill/>
          </a:ln>
        </p:spPr>
      </p:pic>
      <p:pic>
        <p:nvPicPr>
          <p:cNvPr id="258" name="Picture 2"/>
          <p:cNvPicPr/>
          <p:nvPr/>
        </p:nvPicPr>
        <p:blipFill>
          <a:blip r:embed="rId3" cstate="print">
            <a:lum bright="55000"/>
          </a:blip>
          <a:stretch/>
        </p:blipFill>
        <p:spPr>
          <a:xfrm>
            <a:off x="788040" y="2591640"/>
            <a:ext cx="533880" cy="533880"/>
          </a:xfrm>
          <a:prstGeom prst="rect">
            <a:avLst/>
          </a:prstGeom>
          <a:ln>
            <a:noFill/>
          </a:ln>
        </p:spPr>
      </p:pic>
      <p:pic>
        <p:nvPicPr>
          <p:cNvPr id="259" name="Picture 8"/>
          <p:cNvPicPr/>
          <p:nvPr/>
        </p:nvPicPr>
        <p:blipFill>
          <a:blip r:embed="rId4" cstate="print">
            <a:lum bright="54000"/>
          </a:blip>
          <a:stretch/>
        </p:blipFill>
        <p:spPr>
          <a:xfrm>
            <a:off x="916920" y="3750480"/>
            <a:ext cx="543600" cy="543600"/>
          </a:xfrm>
          <a:prstGeom prst="rect">
            <a:avLst/>
          </a:prstGeom>
          <a:ln>
            <a:noFill/>
          </a:ln>
        </p:spPr>
      </p:pic>
      <p:pic>
        <p:nvPicPr>
          <p:cNvPr id="260" name="Picture 16"/>
          <p:cNvPicPr/>
          <p:nvPr/>
        </p:nvPicPr>
        <p:blipFill>
          <a:blip r:embed="rId5" cstate="print">
            <a:lum bright="47000"/>
          </a:blip>
          <a:srcRect l="13956" t="16191" r="15191" b="14853"/>
          <a:stretch/>
        </p:blipFill>
        <p:spPr>
          <a:xfrm>
            <a:off x="896760" y="3168360"/>
            <a:ext cx="581040" cy="565200"/>
          </a:xfrm>
          <a:prstGeom prst="rect">
            <a:avLst/>
          </a:prstGeom>
          <a:ln>
            <a:noFill/>
          </a:ln>
        </p:spPr>
      </p:pic>
      <p:pic>
        <p:nvPicPr>
          <p:cNvPr id="261" name="Picture 18"/>
          <p:cNvPicPr/>
          <p:nvPr/>
        </p:nvPicPr>
        <p:blipFill>
          <a:blip r:embed="rId6" cstate="print">
            <a:lum bright="55000"/>
          </a:blip>
          <a:stretch/>
        </p:blipFill>
        <p:spPr>
          <a:xfrm>
            <a:off x="522720" y="4885560"/>
            <a:ext cx="528840" cy="528840"/>
          </a:xfrm>
          <a:prstGeom prst="rect">
            <a:avLst/>
          </a:prstGeom>
          <a:ln>
            <a:noFill/>
          </a:ln>
        </p:spPr>
      </p:pic>
      <p:pic>
        <p:nvPicPr>
          <p:cNvPr id="262" name="Picture 20"/>
          <p:cNvPicPr/>
          <p:nvPr/>
        </p:nvPicPr>
        <p:blipFill>
          <a:blip r:embed="rId7" cstate="print"/>
          <a:stretch/>
        </p:blipFill>
        <p:spPr>
          <a:xfrm>
            <a:off x="476640" y="1990080"/>
            <a:ext cx="532440" cy="533520"/>
          </a:xfrm>
          <a:prstGeom prst="rect">
            <a:avLst/>
          </a:prstGeom>
          <a:ln>
            <a:noFill/>
          </a:ln>
        </p:spPr>
      </p:pic>
      <p:pic>
        <p:nvPicPr>
          <p:cNvPr id="263" name="Picture 22"/>
          <p:cNvPicPr/>
          <p:nvPr/>
        </p:nvPicPr>
        <p:blipFill>
          <a:blip r:embed="rId8" cstate="print">
            <a:lum bright="59000"/>
          </a:blip>
          <a:stretch/>
        </p:blipFill>
        <p:spPr>
          <a:xfrm>
            <a:off x="797400" y="4352400"/>
            <a:ext cx="532440" cy="531000"/>
          </a:xfrm>
          <a:prstGeom prst="rect">
            <a:avLst/>
          </a:prstGeom>
          <a:ln>
            <a:noFill/>
          </a:ln>
        </p:spPr>
      </p:pic>
      <p:sp>
        <p:nvSpPr>
          <p:cNvPr id="264" name="CustomShape 12"/>
          <p:cNvSpPr/>
          <p:nvPr/>
        </p:nvSpPr>
        <p:spPr>
          <a:xfrm>
            <a:off x="814320" y="4358520"/>
            <a:ext cx="507600" cy="515160"/>
          </a:xfrm>
          <a:prstGeom prst="ellipse">
            <a:avLst/>
          </a:prstGeom>
          <a:noFill/>
          <a:ln w="31680"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5" name="CustomShape 13"/>
          <p:cNvSpPr/>
          <p:nvPr/>
        </p:nvSpPr>
        <p:spPr>
          <a:xfrm>
            <a:off x="1656000" y="3413380"/>
            <a:ext cx="777348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cap="all" spc="-1" dirty="0">
                <a:solidFill>
                  <a:srgbClr val="1F9945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b="1" cap="all" spc="-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b="1" cap="all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1600" b="1" strike="noStrike" cap="all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областной</a:t>
            </a:r>
            <a:r>
              <a:rPr lang="ru-RU" sz="1600" b="1" strike="noStrike" cap="all" spc="-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</a:t>
            </a:r>
            <a:endParaRPr lang="ru-RU" sz="1600" b="0" strike="noStrike" spc="-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" name="CustomShape 14"/>
          <p:cNvSpPr/>
          <p:nvPr/>
        </p:nvSpPr>
        <p:spPr>
          <a:xfrm>
            <a:off x="1628314" y="2937170"/>
            <a:ext cx="762804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cap="all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1600" b="1" strike="noStrike" cap="all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муниципальный</a:t>
            </a:r>
            <a:r>
              <a:rPr lang="ru-RU" sz="1600" b="1" strike="noStrike" cap="all" spc="-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 </a:t>
            </a:r>
            <a:endParaRPr lang="ru-RU" sz="1600" b="0" strike="noStrike" spc="-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7" name="CustomShape 15"/>
          <p:cNvSpPr/>
          <p:nvPr/>
        </p:nvSpPr>
        <p:spPr>
          <a:xfrm>
            <a:off x="1447367" y="2266060"/>
            <a:ext cx="764352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390" b="1" strike="noStrike" cap="all" spc="-1" dirty="0">
                <a:solidFill>
                  <a:srgbClr val="1F9945"/>
                </a:solidFill>
                <a:latin typeface="Calibri"/>
                <a:ea typeface="DejaVu Sans"/>
              </a:rPr>
              <a:t>  </a:t>
            </a:r>
            <a:r>
              <a:rPr lang="ru-RU" sz="1600" b="1" strike="noStrike" cap="all" spc="-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- образовательная организация</a:t>
            </a:r>
            <a:r>
              <a:rPr lang="ru-RU" sz="1600" b="1" strike="noStrike" cap="all" spc="-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 </a:t>
            </a:r>
            <a:endParaRPr lang="ru-RU" sz="1600" b="0" strike="noStrike" spc="-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8" name="Line 16"/>
          <p:cNvSpPr/>
          <p:nvPr/>
        </p:nvSpPr>
        <p:spPr>
          <a:xfrm flipV="1">
            <a:off x="6147720" y="1935720"/>
            <a:ext cx="2996280" cy="8280"/>
          </a:xfrm>
          <a:prstGeom prst="line">
            <a:avLst/>
          </a:prstGeom>
          <a:ln w="15840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9" name="CustomShape 17"/>
          <p:cNvSpPr/>
          <p:nvPr/>
        </p:nvSpPr>
        <p:spPr>
          <a:xfrm>
            <a:off x="1546590" y="4502213"/>
            <a:ext cx="695844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390" cap="all" spc="-1" dirty="0">
                <a:solidFill>
                  <a:srgbClr val="1F9945"/>
                </a:solidFill>
                <a:latin typeface="Calibri"/>
                <a:ea typeface="Calibri"/>
              </a:rPr>
              <a:t> </a:t>
            </a:r>
            <a:r>
              <a:rPr lang="ru-RU" sz="1390" cap="all" spc="-1" dirty="0" smtClean="0">
                <a:solidFill>
                  <a:srgbClr val="1F9945"/>
                </a:solidFill>
                <a:latin typeface="Calibri"/>
                <a:ea typeface="Calibri"/>
              </a:rPr>
              <a:t>- </a:t>
            </a:r>
            <a:r>
              <a:rPr lang="ru-RU" sz="1600" strike="noStrike" cap="all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b="1" strike="noStrike" cap="all" spc="-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международный; </a:t>
            </a:r>
            <a:endParaRPr lang="ru-RU" sz="1600" b="0" strike="noStrike" spc="-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0" name="CustomShape 18"/>
          <p:cNvSpPr/>
          <p:nvPr/>
        </p:nvSpPr>
        <p:spPr>
          <a:xfrm>
            <a:off x="1602256" y="3936100"/>
            <a:ext cx="777348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390" cap="all" spc="-1" dirty="0">
                <a:solidFill>
                  <a:srgbClr val="1F9945"/>
                </a:solidFill>
                <a:latin typeface="Calibri"/>
                <a:ea typeface="Calibri"/>
              </a:rPr>
              <a:t> </a:t>
            </a:r>
            <a:r>
              <a:rPr lang="ru-RU" sz="1390" cap="all" spc="-1" dirty="0" smtClean="0">
                <a:solidFill>
                  <a:srgbClr val="1F9945"/>
                </a:solidFill>
                <a:latin typeface="Calibri"/>
                <a:ea typeface="Calibri"/>
              </a:rPr>
              <a:t>-  </a:t>
            </a:r>
            <a:r>
              <a:rPr lang="ru-RU" sz="1600" b="1" strike="noStrike" cap="all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Всероссийский</a:t>
            </a:r>
            <a:r>
              <a:rPr lang="ru-RU" sz="1600" b="1" strike="noStrike" cap="all" spc="-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</a:t>
            </a:r>
            <a:endParaRPr lang="ru-RU" sz="1600" b="0" strike="noStrike" spc="-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Рисунок 9"/>
          <p:cNvPicPr/>
          <p:nvPr/>
        </p:nvPicPr>
        <p:blipFill>
          <a:blip r:embed="rId9" cstate="print"/>
          <a:stretch/>
        </p:blipFill>
        <p:spPr>
          <a:xfrm>
            <a:off x="7481160" y="342252"/>
            <a:ext cx="1370520" cy="1172520"/>
          </a:xfrm>
          <a:prstGeom prst="rect">
            <a:avLst/>
          </a:prstGeom>
          <a:ln>
            <a:noFill/>
          </a:ln>
          <a:effectLst>
            <a:glow rad="38100">
              <a:srgbClr val="FFFFFF">
                <a:alpha val="60000"/>
              </a:srgbClr>
            </a:glow>
          </a:effectLst>
        </p:spPr>
      </p:pic>
      <p:pic>
        <p:nvPicPr>
          <p:cNvPr id="1028" name="Picture 4" descr="http://center-edu.ssti.ru/foto1644/img0001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6501" y="2001079"/>
            <a:ext cx="2638484" cy="175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enter-edu.ssti.ru/foto1644/img000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3301" y="4843581"/>
            <a:ext cx="2568077" cy="17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enter-edu.ssti.ru/foto1644/img0003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8996" y="3308178"/>
            <a:ext cx="2666198" cy="177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76320" y="1752480"/>
            <a:ext cx="8152200" cy="4875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>
              <a:lnSpc>
                <a:spcPct val="100000"/>
              </a:lnSpc>
              <a:spcBef>
                <a:spcPts val="320"/>
              </a:spcBef>
              <a:buClr>
                <a:srgbClr val="25580F"/>
              </a:buClr>
              <a:buFont typeface="Symbol"/>
              <a:buChar char=""/>
            </a:pPr>
            <a:r>
              <a:rPr lang="ru-RU" sz="1600" b="1" strike="noStrike" spc="-1" dirty="0">
                <a:solidFill>
                  <a:srgbClr val="C00000"/>
                </a:solidFill>
                <a:latin typeface="Times New Roman"/>
                <a:ea typeface="DejaVu Sans"/>
              </a:rPr>
              <a:t>АРАССВА</a:t>
            </a:r>
            <a:r>
              <a:rPr lang="ru-RU" sz="1600" b="1" strike="noStrike" spc="-1" dirty="0">
                <a:solidFill>
                  <a:srgbClr val="25580F"/>
                </a:solidFill>
                <a:latin typeface="Times New Roman"/>
                <a:ea typeface="DejaVu Sans"/>
              </a:rPr>
              <a:t> — международная организация, основанная в сентябре 1996 года в провинции </a:t>
            </a:r>
            <a:r>
              <a:rPr lang="ru-RU" sz="1600" b="1" strike="noStrike" spc="-1" dirty="0" err="1">
                <a:solidFill>
                  <a:srgbClr val="25580F"/>
                </a:solidFill>
                <a:latin typeface="Times New Roman"/>
                <a:ea typeface="DejaVu Sans"/>
              </a:rPr>
              <a:t>Кёнсанбук</a:t>
            </a:r>
            <a:r>
              <a:rPr lang="ru-RU" sz="1600" b="1" strike="noStrike" spc="-1" dirty="0">
                <a:solidFill>
                  <a:srgbClr val="25580F"/>
                </a:solidFill>
                <a:latin typeface="Times New Roman"/>
                <a:ea typeface="DejaVu Sans"/>
              </a:rPr>
              <a:t>-до (Республика Корея). Ассоциация объединяет региональные администрации шести стран (</a:t>
            </a:r>
            <a:r>
              <a:rPr lang="ru-RU" sz="1600" b="1" strike="noStrike" spc="-1" dirty="0">
                <a:solidFill>
                  <a:srgbClr val="C00000"/>
                </a:solidFill>
                <a:latin typeface="Times New Roman"/>
                <a:ea typeface="DejaVu Sans"/>
              </a:rPr>
              <a:t>Китая, Японии, Южной Кореи, КНДР, Монголии и России</a:t>
            </a:r>
            <a:r>
              <a:rPr lang="ru-RU" sz="1600" b="1" strike="noStrike" spc="-1" dirty="0">
                <a:solidFill>
                  <a:srgbClr val="25580F"/>
                </a:solidFill>
                <a:latin typeface="Times New Roman"/>
                <a:ea typeface="DejaVu Sans"/>
              </a:rPr>
              <a:t>). Томская область была принята в члены ассоциации в 2006 году. АРАССВА реализует обширные обмены и проекты сотрудничества в экономике, торговле, культуре, защите окружающей среды, науке и других сферах деятельности. 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282" name="Рисунок 3"/>
          <p:cNvPicPr/>
          <p:nvPr/>
        </p:nvPicPr>
        <p:blipFill>
          <a:blip r:embed="rId2" cstate="print"/>
          <a:stretch/>
        </p:blipFill>
        <p:spPr>
          <a:xfrm>
            <a:off x="3962520" y="3459600"/>
            <a:ext cx="4190040" cy="3142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11560" y="404664"/>
            <a:ext cx="6264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spc="-1" dirty="0">
                <a:solidFill>
                  <a:srgbClr val="FFFFFF"/>
                </a:solidFill>
                <a:latin typeface="Times New Roman"/>
                <a:ea typeface="Calibri"/>
              </a:rPr>
              <a:t>«Экология и патриотическое воспитание»</a:t>
            </a:r>
            <a:endParaRPr lang="ru-RU" sz="200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Объект 3"/>
          <p:cNvPicPr/>
          <p:nvPr/>
        </p:nvPicPr>
        <p:blipFill>
          <a:blip r:embed="rId2" cstate="print"/>
          <a:stretch/>
        </p:blipFill>
        <p:spPr>
          <a:xfrm>
            <a:off x="213840" y="1385280"/>
            <a:ext cx="3453480" cy="2338920"/>
          </a:xfrm>
          <a:prstGeom prst="rect">
            <a:avLst/>
          </a:prstGeom>
          <a:ln w="9360">
            <a:noFill/>
          </a:ln>
          <a:effectLst>
            <a:softEdge rad="112500"/>
          </a:effectLst>
        </p:spPr>
      </p:pic>
      <p:pic>
        <p:nvPicPr>
          <p:cNvPr id="285" name="Рисунок 4"/>
          <p:cNvPicPr/>
          <p:nvPr/>
        </p:nvPicPr>
        <p:blipFill>
          <a:blip r:embed="rId3" cstate="print"/>
          <a:stretch/>
        </p:blipFill>
        <p:spPr>
          <a:xfrm>
            <a:off x="5295960" y="4154040"/>
            <a:ext cx="3427920" cy="256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" name="Рисунок 5"/>
          <p:cNvPicPr/>
          <p:nvPr/>
        </p:nvPicPr>
        <p:blipFill>
          <a:blip r:embed="rId4" cstate="print"/>
          <a:stretch/>
        </p:blipFill>
        <p:spPr>
          <a:xfrm>
            <a:off x="199440" y="4154040"/>
            <a:ext cx="3482640" cy="256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7" name="Рисунок 6"/>
          <p:cNvPicPr/>
          <p:nvPr/>
        </p:nvPicPr>
        <p:blipFill>
          <a:blip r:embed="rId5" cstate="print"/>
          <a:stretch/>
        </p:blipFill>
        <p:spPr>
          <a:xfrm>
            <a:off x="5295960" y="1295280"/>
            <a:ext cx="3427920" cy="233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8" name="Рисунок 7"/>
          <p:cNvPicPr/>
          <p:nvPr/>
        </p:nvPicPr>
        <p:blipFill>
          <a:blip r:embed="rId6" cstate="print"/>
          <a:stretch/>
        </p:blipFill>
        <p:spPr>
          <a:xfrm>
            <a:off x="3200400" y="3012120"/>
            <a:ext cx="2818440" cy="211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9" name="CustomShape 1"/>
          <p:cNvSpPr/>
          <p:nvPr/>
        </p:nvSpPr>
        <p:spPr>
          <a:xfrm>
            <a:off x="0" y="457200"/>
            <a:ext cx="746640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Международный экологический симпозиум, провинция Кёнсан-Намдо, г. Тхонъён, Республика Корея, август 2017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Рисунок 5"/>
          <p:cNvPicPr/>
          <p:nvPr/>
        </p:nvPicPr>
        <p:blipFill>
          <a:blip r:embed="rId2" cstate="print"/>
          <a:stretch/>
        </p:blipFill>
        <p:spPr>
          <a:xfrm>
            <a:off x="304920" y="1475280"/>
            <a:ext cx="3504240" cy="239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1" name="Рисунок 6"/>
          <p:cNvPicPr/>
          <p:nvPr/>
        </p:nvPicPr>
        <p:blipFill>
          <a:blip r:embed="rId3" cstate="print"/>
          <a:stretch/>
        </p:blipFill>
        <p:spPr>
          <a:xfrm>
            <a:off x="5334120" y="1472040"/>
            <a:ext cx="3504240" cy="2383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2" name="Рисунок 7"/>
          <p:cNvPicPr/>
          <p:nvPr/>
        </p:nvPicPr>
        <p:blipFill>
          <a:blip r:embed="rId4" cstate="print"/>
          <a:stretch/>
        </p:blipFill>
        <p:spPr>
          <a:xfrm>
            <a:off x="304920" y="4343400"/>
            <a:ext cx="3504240" cy="2234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3" name="Рисунок 8"/>
          <p:cNvPicPr/>
          <p:nvPr/>
        </p:nvPicPr>
        <p:blipFill>
          <a:blip r:embed="rId5" cstate="print"/>
          <a:stretch/>
        </p:blipFill>
        <p:spPr>
          <a:xfrm>
            <a:off x="5334120" y="4140720"/>
            <a:ext cx="3504240" cy="243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4" name="Объект 3"/>
          <p:cNvPicPr/>
          <p:nvPr/>
        </p:nvPicPr>
        <p:blipFill>
          <a:blip r:embed="rId6" cstate="print"/>
          <a:stretch/>
        </p:blipFill>
        <p:spPr>
          <a:xfrm>
            <a:off x="2971800" y="3054240"/>
            <a:ext cx="3097800" cy="2323080"/>
          </a:xfrm>
          <a:prstGeom prst="rect">
            <a:avLst/>
          </a:prstGeom>
          <a:ln w="9360">
            <a:noFill/>
          </a:ln>
          <a:effectLst>
            <a:softEdge rad="112500"/>
          </a:effectLst>
        </p:spPr>
      </p:pic>
      <p:sp>
        <p:nvSpPr>
          <p:cNvPr id="295" name="CustomShape 1"/>
          <p:cNvSpPr/>
          <p:nvPr/>
        </p:nvSpPr>
        <p:spPr>
          <a:xfrm>
            <a:off x="0" y="542880"/>
            <a:ext cx="746640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Times New Roman"/>
                <a:ea typeface="Calibri"/>
              </a:rPr>
              <a:t>Международный экологический симпозиум, провинции</a:t>
            </a:r>
            <a:r>
              <a:rPr lang="ru-RU" sz="1400" b="1" strike="noStrike" spc="-1">
                <a:solidFill>
                  <a:srgbClr val="FFFFFF"/>
                </a:solidFill>
                <a:latin typeface="Times New Roman"/>
                <a:ea typeface="MS Mincho"/>
              </a:rPr>
              <a:t> </a:t>
            </a:r>
            <a:r>
              <a:rPr lang="ru-RU" sz="1400" b="1" strike="noStrike" spc="-1">
                <a:solidFill>
                  <a:srgbClr val="FFFFFF"/>
                </a:solidFill>
                <a:latin typeface="Times New Roman"/>
                <a:ea typeface="Calibri"/>
              </a:rPr>
              <a:t>Ляонин, г. Шэньян</a:t>
            </a:r>
            <a:r>
              <a:rPr lang="ru-RU" sz="1400" b="1" strike="noStrike" spc="-1">
                <a:solidFill>
                  <a:srgbClr val="FFFFFF"/>
                </a:solidFill>
                <a:latin typeface="Times New Roman"/>
                <a:ea typeface="MS Mincho"/>
              </a:rPr>
              <a:t>, Китай, 2018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96" name="CustomShape 2"/>
          <p:cNvSpPr/>
          <p:nvPr/>
        </p:nvSpPr>
        <p:spPr>
          <a:xfrm>
            <a:off x="4458960" y="3275280"/>
            <a:ext cx="2246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,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Объект 3"/>
          <p:cNvPicPr/>
          <p:nvPr/>
        </p:nvPicPr>
        <p:blipFill>
          <a:blip r:embed="rId2" cstate="print"/>
          <a:stretch/>
        </p:blipFill>
        <p:spPr>
          <a:xfrm>
            <a:off x="380880" y="1281960"/>
            <a:ext cx="3656520" cy="2561400"/>
          </a:xfrm>
          <a:prstGeom prst="rect">
            <a:avLst/>
          </a:prstGeom>
          <a:ln w="9360">
            <a:noFill/>
          </a:ln>
          <a:effectLst>
            <a:softEdge rad="112500"/>
          </a:effectLst>
        </p:spPr>
      </p:pic>
      <p:pic>
        <p:nvPicPr>
          <p:cNvPr id="298" name="Рисунок 4"/>
          <p:cNvPicPr/>
          <p:nvPr/>
        </p:nvPicPr>
        <p:blipFill>
          <a:blip r:embed="rId3" cstate="print"/>
          <a:stretch/>
        </p:blipFill>
        <p:spPr>
          <a:xfrm>
            <a:off x="5257800" y="1311120"/>
            <a:ext cx="3656520" cy="254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9" name="Рисунок 5"/>
          <p:cNvPicPr/>
          <p:nvPr/>
        </p:nvPicPr>
        <p:blipFill>
          <a:blip r:embed="rId4" cstate="print"/>
          <a:stretch/>
        </p:blipFill>
        <p:spPr>
          <a:xfrm>
            <a:off x="389880" y="4182120"/>
            <a:ext cx="3656520" cy="251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0" name="Рисунок 7"/>
          <p:cNvPicPr/>
          <p:nvPr/>
        </p:nvPicPr>
        <p:blipFill>
          <a:blip r:embed="rId5" cstate="print"/>
          <a:stretch/>
        </p:blipFill>
        <p:spPr>
          <a:xfrm>
            <a:off x="5257800" y="4267080"/>
            <a:ext cx="3674160" cy="2442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1" name="CustomShape 1"/>
          <p:cNvSpPr/>
          <p:nvPr/>
        </p:nvSpPr>
        <p:spPr>
          <a:xfrm>
            <a:off x="228600" y="457200"/>
            <a:ext cx="66283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Times New Roman"/>
                <a:ea typeface="Calibri"/>
              </a:rPr>
              <a:t>Международный экологический симпозиум, г. Хабаровск</a:t>
            </a:r>
            <a:r>
              <a:rPr lang="ru-RU" sz="1400" b="1" strike="noStrike" spc="-1">
                <a:solidFill>
                  <a:srgbClr val="FFFFFF"/>
                </a:solidFill>
                <a:latin typeface="Times New Roman"/>
                <a:ea typeface="MS Mincho"/>
              </a:rPr>
              <a:t>, Россия, 2019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302" name="Рисунок 1"/>
          <p:cNvPicPr/>
          <p:nvPr/>
        </p:nvPicPr>
        <p:blipFill>
          <a:blip r:embed="rId6" cstate="print"/>
          <a:stretch/>
        </p:blipFill>
        <p:spPr>
          <a:xfrm>
            <a:off x="3048120" y="2661120"/>
            <a:ext cx="3153960" cy="236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228600" y="457200"/>
            <a:ext cx="66283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Times New Roman"/>
                <a:ea typeface="Calibri"/>
              </a:rPr>
              <a:t>Международный экологический симпозиум, г. Хабаровск</a:t>
            </a:r>
            <a:r>
              <a:rPr lang="ru-RU" sz="1400" b="1" strike="noStrike" spc="-1">
                <a:solidFill>
                  <a:srgbClr val="FFFFFF"/>
                </a:solidFill>
                <a:latin typeface="Times New Roman"/>
                <a:ea typeface="MS Mincho"/>
              </a:rPr>
              <a:t>, Россия, 2019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304" name="Рисунок 10"/>
          <p:cNvPicPr/>
          <p:nvPr/>
        </p:nvPicPr>
        <p:blipFill>
          <a:blip r:embed="rId2" cstate="print"/>
          <a:stretch/>
        </p:blipFill>
        <p:spPr>
          <a:xfrm>
            <a:off x="5486400" y="1430280"/>
            <a:ext cx="3387960" cy="234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5" name="Рисунок 13"/>
          <p:cNvPicPr/>
          <p:nvPr/>
        </p:nvPicPr>
        <p:blipFill>
          <a:blip r:embed="rId3" cstate="print"/>
          <a:stretch/>
        </p:blipFill>
        <p:spPr>
          <a:xfrm>
            <a:off x="5486400" y="4267080"/>
            <a:ext cx="3387960" cy="235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6" name="Рисунок 14"/>
          <p:cNvPicPr/>
          <p:nvPr/>
        </p:nvPicPr>
        <p:blipFill>
          <a:blip r:embed="rId4" cstate="print"/>
          <a:stretch/>
        </p:blipFill>
        <p:spPr>
          <a:xfrm>
            <a:off x="228600" y="4267080"/>
            <a:ext cx="3580200" cy="235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" name="Рисунок 17"/>
          <p:cNvPicPr/>
          <p:nvPr/>
        </p:nvPicPr>
        <p:blipFill>
          <a:blip r:embed="rId5" cstate="print"/>
          <a:stretch/>
        </p:blipFill>
        <p:spPr>
          <a:xfrm>
            <a:off x="323640" y="1430280"/>
            <a:ext cx="3409200" cy="2454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" name="Объект 12"/>
          <p:cNvPicPr/>
          <p:nvPr/>
        </p:nvPicPr>
        <p:blipFill>
          <a:blip r:embed="rId6" cstate="print"/>
          <a:stretch/>
        </p:blipFill>
        <p:spPr>
          <a:xfrm>
            <a:off x="3009960" y="2685960"/>
            <a:ext cx="3199320" cy="2399400"/>
          </a:xfrm>
          <a:prstGeom prst="rect">
            <a:avLst/>
          </a:prstGeom>
          <a:ln w="9360"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1066680" y="3429000"/>
            <a:ext cx="7619040" cy="608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5400" b="0" strike="noStrike" spc="-1">
                <a:solidFill>
                  <a:srgbClr val="3F9219"/>
                </a:solidFill>
                <a:latin typeface="Times New Roman"/>
                <a:ea typeface="DejaVu Sans"/>
              </a:rPr>
              <a:t>Благодарю за внимание</a:t>
            </a:r>
            <a:endParaRPr lang="ru-RU" sz="5400" b="0" strike="noStrike" spc="-1">
              <a:latin typeface="Arial"/>
            </a:endParaRPr>
          </a:p>
        </p:txBody>
      </p:sp>
      <p:pic>
        <p:nvPicPr>
          <p:cNvPr id="315" name="Объект 4"/>
          <p:cNvPicPr/>
          <p:nvPr/>
        </p:nvPicPr>
        <p:blipFill>
          <a:blip r:embed="rId2" cstate="print"/>
          <a:stretch/>
        </p:blipFill>
        <p:spPr>
          <a:xfrm>
            <a:off x="2692440" y="4521240"/>
            <a:ext cx="24480" cy="24480"/>
          </a:xfrm>
          <a:prstGeom prst="rect">
            <a:avLst/>
          </a:prstGeom>
          <a:ln w="9360"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02698" y="404664"/>
            <a:ext cx="69335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spc="-1" dirty="0">
                <a:solidFill>
                  <a:srgbClr val="FFFFFF"/>
                </a:solidFill>
                <a:latin typeface="Times New Roman"/>
                <a:ea typeface="Calibri"/>
              </a:rPr>
              <a:t>«Экология и патриотическое воспитание»</a:t>
            </a:r>
            <a:endParaRPr lang="ru-RU" sz="200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7481160" y="5286240"/>
            <a:ext cx="1661760" cy="22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24BA3C6B-E42A-4C20-A015-A0C59BC1B77C}" type="slidenum">
              <a:rPr lang="ru-RU" sz="730" b="0" strike="noStrike" spc="-1">
                <a:solidFill>
                  <a:srgbClr val="8B8B8B"/>
                </a:solidFill>
                <a:latin typeface="Arial"/>
                <a:ea typeface="DejaVu Sans"/>
              </a:rPr>
              <a:pPr algn="r">
                <a:lnSpc>
                  <a:spcPct val="100000"/>
                </a:lnSpc>
              </a:pPr>
              <a:t>2</a:t>
            </a:fld>
            <a:endParaRPr lang="ru-RU" sz="730" b="0" strike="noStrike" spc="-1"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 flipV="1">
            <a:off x="0" y="1463040"/>
            <a:ext cx="423720" cy="563760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8" name="Line 3"/>
          <p:cNvSpPr/>
          <p:nvPr/>
        </p:nvSpPr>
        <p:spPr>
          <a:xfrm flipV="1">
            <a:off x="307800" y="1464480"/>
            <a:ext cx="4953240" cy="1800"/>
          </a:xfrm>
          <a:prstGeom prst="line">
            <a:avLst/>
          </a:prstGeom>
          <a:ln w="15840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CustomShape 4"/>
          <p:cNvSpPr/>
          <p:nvPr/>
        </p:nvSpPr>
        <p:spPr>
          <a:xfrm flipH="1">
            <a:off x="8714880" y="1481400"/>
            <a:ext cx="426600" cy="593640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0" name="Line 5"/>
          <p:cNvSpPr/>
          <p:nvPr/>
        </p:nvSpPr>
        <p:spPr>
          <a:xfrm>
            <a:off x="4127040" y="2075040"/>
            <a:ext cx="4644000" cy="2520"/>
          </a:xfrm>
          <a:prstGeom prst="line">
            <a:avLst/>
          </a:prstGeom>
          <a:ln w="15840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CustomShape 6"/>
          <p:cNvSpPr/>
          <p:nvPr/>
        </p:nvSpPr>
        <p:spPr>
          <a:xfrm>
            <a:off x="397800" y="1482120"/>
            <a:ext cx="7756920" cy="59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Line 7"/>
          <p:cNvSpPr/>
          <p:nvPr/>
        </p:nvSpPr>
        <p:spPr>
          <a:xfrm>
            <a:off x="4358520" y="3311640"/>
            <a:ext cx="9720" cy="1894680"/>
          </a:xfrm>
          <a:prstGeom prst="line">
            <a:avLst/>
          </a:prstGeom>
          <a:ln w="38160">
            <a:solidFill>
              <a:srgbClr val="003399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3" name="CustomShape 8"/>
          <p:cNvSpPr/>
          <p:nvPr/>
        </p:nvSpPr>
        <p:spPr>
          <a:xfrm>
            <a:off x="1744200" y="3479040"/>
            <a:ext cx="2598840" cy="221299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lvl="0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Патриотизм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 это любовь к Родине, преданность своему Отечеству, стремление служить его интересам и готовность к его защите. На личностном уровне - важнейшая устойчивая характеристика человека, выражающаяся в его мировоззрении, нравственных идеалах, нормах поведения.</a:t>
            </a:r>
          </a:p>
          <a:p>
            <a:pPr>
              <a:lnSpc>
                <a:spcPct val="100000"/>
              </a:lnSpc>
            </a:pPr>
            <a:endParaRPr lang="ru-RU" sz="1390" b="0" strike="noStrike" spc="-1" dirty="0">
              <a:latin typeface="Arial"/>
            </a:endParaRPr>
          </a:p>
        </p:txBody>
      </p:sp>
      <p:sp>
        <p:nvSpPr>
          <p:cNvPr id="174" name="CustomShape 9"/>
          <p:cNvSpPr/>
          <p:nvPr/>
        </p:nvSpPr>
        <p:spPr>
          <a:xfrm>
            <a:off x="4399560" y="3472920"/>
            <a:ext cx="1931400" cy="1636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11"/>
          <p:cNvSpPr/>
          <p:nvPr/>
        </p:nvSpPr>
        <p:spPr>
          <a:xfrm>
            <a:off x="1773720" y="2035674"/>
            <a:ext cx="7183080" cy="129120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300" b="1" strike="noStrike" cap="all" spc="-1" dirty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«Патриотизм — это не только любовь к стране, это любовь ко всей планете. Поэтому принцип экологического патриотизма не может быть ограниченным. Мы хотим, чтобы экологическое сообщество нашей страны постепенно объединилось продвигать фактор патриотизма», —  сопредседатель Экологической палаты России </a:t>
            </a:r>
            <a:r>
              <a:rPr lang="ru-RU" sz="1300" b="1" strike="noStrike" cap="all" spc="-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Вадим Петров.</a:t>
            </a:r>
            <a:endParaRPr lang="ru-RU" sz="1300" b="1" strike="noStrike" spc="-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" name="Line 12"/>
          <p:cNvSpPr/>
          <p:nvPr/>
        </p:nvSpPr>
        <p:spPr>
          <a:xfrm flipH="1">
            <a:off x="1828440" y="3278160"/>
            <a:ext cx="7115040" cy="15480"/>
          </a:xfrm>
          <a:prstGeom prst="line">
            <a:avLst/>
          </a:prstGeom>
          <a:ln w="38160">
            <a:solidFill>
              <a:srgbClr val="003399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8" name="Line 13"/>
          <p:cNvSpPr/>
          <p:nvPr/>
        </p:nvSpPr>
        <p:spPr>
          <a:xfrm>
            <a:off x="6441480" y="3325680"/>
            <a:ext cx="23040" cy="1880640"/>
          </a:xfrm>
          <a:prstGeom prst="line">
            <a:avLst/>
          </a:prstGeom>
          <a:ln w="38160">
            <a:solidFill>
              <a:srgbClr val="003399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9" name="CustomShape 14"/>
          <p:cNvSpPr/>
          <p:nvPr/>
        </p:nvSpPr>
        <p:spPr>
          <a:xfrm>
            <a:off x="538200" y="4897080"/>
            <a:ext cx="498240" cy="49788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0" name="Picture 2"/>
          <p:cNvPicPr/>
          <p:nvPr/>
        </p:nvPicPr>
        <p:blipFill>
          <a:blip r:embed="rId2" cstate="print">
            <a:lum bright="55000"/>
          </a:blip>
          <a:stretch/>
        </p:blipFill>
        <p:spPr>
          <a:xfrm>
            <a:off x="788040" y="2591640"/>
            <a:ext cx="533880" cy="533880"/>
          </a:xfrm>
          <a:prstGeom prst="rect">
            <a:avLst/>
          </a:prstGeom>
          <a:ln>
            <a:noFill/>
          </a:ln>
        </p:spPr>
      </p:pic>
      <p:pic>
        <p:nvPicPr>
          <p:cNvPr id="181" name="Picture 20"/>
          <p:cNvPicPr/>
          <p:nvPr/>
        </p:nvPicPr>
        <p:blipFill>
          <a:blip r:embed="rId3" cstate="print"/>
          <a:stretch/>
        </p:blipFill>
        <p:spPr>
          <a:xfrm>
            <a:off x="495720" y="2069640"/>
            <a:ext cx="532440" cy="533520"/>
          </a:xfrm>
          <a:prstGeom prst="rect">
            <a:avLst/>
          </a:prstGeom>
          <a:ln>
            <a:noFill/>
          </a:ln>
        </p:spPr>
      </p:pic>
      <p:pic>
        <p:nvPicPr>
          <p:cNvPr id="182" name="Picture 2"/>
          <p:cNvPicPr/>
          <p:nvPr/>
        </p:nvPicPr>
        <p:blipFill>
          <a:blip r:embed="rId4" cstate="print"/>
          <a:srcRect l="59299" t="-38"/>
          <a:stretch/>
        </p:blipFill>
        <p:spPr>
          <a:xfrm>
            <a:off x="0" y="2048760"/>
            <a:ext cx="963360" cy="3457800"/>
          </a:xfrm>
          <a:prstGeom prst="rect">
            <a:avLst/>
          </a:prstGeom>
          <a:ln>
            <a:noFill/>
          </a:ln>
        </p:spPr>
      </p:pic>
      <p:pic>
        <p:nvPicPr>
          <p:cNvPr id="183" name="Picture 8"/>
          <p:cNvPicPr/>
          <p:nvPr/>
        </p:nvPicPr>
        <p:blipFill>
          <a:blip r:embed="rId5" cstate="print">
            <a:lum bright="54000"/>
          </a:blip>
          <a:stretch/>
        </p:blipFill>
        <p:spPr>
          <a:xfrm>
            <a:off x="923760" y="3771720"/>
            <a:ext cx="543600" cy="543600"/>
          </a:xfrm>
          <a:prstGeom prst="rect">
            <a:avLst/>
          </a:prstGeom>
          <a:ln>
            <a:noFill/>
          </a:ln>
        </p:spPr>
      </p:pic>
      <p:pic>
        <p:nvPicPr>
          <p:cNvPr id="184" name="Picture 18"/>
          <p:cNvPicPr/>
          <p:nvPr/>
        </p:nvPicPr>
        <p:blipFill>
          <a:blip r:embed="rId6" cstate="print">
            <a:lum bright="55000"/>
          </a:blip>
          <a:stretch/>
        </p:blipFill>
        <p:spPr>
          <a:xfrm>
            <a:off x="522720" y="4885560"/>
            <a:ext cx="528840" cy="528840"/>
          </a:xfrm>
          <a:prstGeom prst="rect">
            <a:avLst/>
          </a:prstGeom>
          <a:ln>
            <a:noFill/>
          </a:ln>
        </p:spPr>
      </p:pic>
      <p:pic>
        <p:nvPicPr>
          <p:cNvPr id="185" name="Picture 22"/>
          <p:cNvPicPr/>
          <p:nvPr/>
        </p:nvPicPr>
        <p:blipFill>
          <a:blip r:embed="rId7" cstate="print">
            <a:lum bright="59000"/>
          </a:blip>
          <a:stretch/>
        </p:blipFill>
        <p:spPr>
          <a:xfrm>
            <a:off x="804600" y="4345200"/>
            <a:ext cx="532440" cy="531000"/>
          </a:xfrm>
          <a:prstGeom prst="rect">
            <a:avLst/>
          </a:prstGeom>
          <a:ln>
            <a:noFill/>
          </a:ln>
        </p:spPr>
      </p:pic>
      <p:sp>
        <p:nvSpPr>
          <p:cNvPr id="186" name="CustomShape 15"/>
          <p:cNvSpPr/>
          <p:nvPr/>
        </p:nvSpPr>
        <p:spPr>
          <a:xfrm>
            <a:off x="814320" y="4358520"/>
            <a:ext cx="507600" cy="515160"/>
          </a:xfrm>
          <a:prstGeom prst="ellipse">
            <a:avLst/>
          </a:prstGeom>
          <a:noFill/>
          <a:ln w="31680"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7" name="Picture 16"/>
          <p:cNvPicPr/>
          <p:nvPr/>
        </p:nvPicPr>
        <p:blipFill>
          <a:blip r:embed="rId8" cstate="print">
            <a:lum bright="47000"/>
          </a:blip>
          <a:srcRect l="13956" t="16191" r="15191" b="14853"/>
          <a:stretch/>
        </p:blipFill>
        <p:spPr>
          <a:xfrm>
            <a:off x="896760" y="3168360"/>
            <a:ext cx="581040" cy="56520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588224" y="3325680"/>
            <a:ext cx="233995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Экологическое воспитание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– систематическая педагогическая деятельность, направленная на развитие экологической культуры, воспитание любви к природе, стремления беречь, приумножать ее, формирование умения и навыков деятельности в природе.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5" name="Рисунок 6"/>
          <p:cNvPicPr/>
          <p:nvPr/>
        </p:nvPicPr>
        <p:blipFill>
          <a:blip r:embed="rId9" cstate="print"/>
          <a:stretch/>
        </p:blipFill>
        <p:spPr>
          <a:xfrm>
            <a:off x="4399560" y="3447452"/>
            <a:ext cx="2064960" cy="168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"/>
          <p:cNvPicPr/>
          <p:nvPr/>
        </p:nvPicPr>
        <p:blipFill>
          <a:blip r:embed="rId10" cstate="print"/>
          <a:stretch/>
        </p:blipFill>
        <p:spPr>
          <a:xfrm>
            <a:off x="72218" y="74048"/>
            <a:ext cx="2267534" cy="1388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9"/>
          <p:cNvPicPr/>
          <p:nvPr/>
        </p:nvPicPr>
        <p:blipFill>
          <a:blip r:embed="rId11" cstate="print"/>
          <a:stretch/>
        </p:blipFill>
        <p:spPr>
          <a:xfrm>
            <a:off x="7626780" y="74048"/>
            <a:ext cx="1370520" cy="1172520"/>
          </a:xfrm>
          <a:prstGeom prst="rect">
            <a:avLst/>
          </a:prstGeom>
          <a:ln>
            <a:noFill/>
          </a:ln>
          <a:effectLst>
            <a:glow rad="38100">
              <a:srgbClr val="FFFFFF">
                <a:alpha val="60000"/>
              </a:srgb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1066680" y="1600200"/>
            <a:ext cx="7314120" cy="41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>
              <a:lnSpc>
                <a:spcPct val="80000"/>
              </a:lnSpc>
              <a:spcBef>
                <a:spcPts val="479"/>
              </a:spcBef>
            </a:pPr>
            <a:endParaRPr lang="ru-RU" sz="1800" b="0" strike="noStrike" spc="-1"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479"/>
              </a:spcBef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0" y="2057400"/>
            <a:ext cx="9142920" cy="100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0" name="Рисунок 4"/>
          <p:cNvPicPr/>
          <p:nvPr/>
        </p:nvPicPr>
        <p:blipFill>
          <a:blip r:embed="rId3" cstate="print"/>
          <a:stretch/>
        </p:blipFill>
        <p:spPr>
          <a:xfrm>
            <a:off x="173520" y="2889720"/>
            <a:ext cx="8796240" cy="6121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1" name="CustomShape 3"/>
          <p:cNvSpPr/>
          <p:nvPr/>
        </p:nvSpPr>
        <p:spPr>
          <a:xfrm>
            <a:off x="0" y="457200"/>
            <a:ext cx="731412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FFFFFF"/>
                </a:solidFill>
                <a:latin typeface="Times New Roman"/>
                <a:ea typeface="Calibri"/>
              </a:rPr>
              <a:t>«Экология и </a:t>
            </a:r>
            <a:r>
              <a:rPr lang="ru-RU" sz="2000" b="1" strike="noStrike" spc="-1" dirty="0" smtClean="0">
                <a:solidFill>
                  <a:srgbClr val="FFFFFF"/>
                </a:solidFill>
                <a:latin typeface="Times New Roman"/>
                <a:ea typeface="Calibri"/>
              </a:rPr>
              <a:t>патриотическое воспитание»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5828" y="1424275"/>
            <a:ext cx="8250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Calibri"/>
              </a:rPr>
              <a:t>П</a:t>
            </a:r>
            <a:r>
              <a:rPr lang="ru-RU" dirty="0" smtClean="0">
                <a:effectLst/>
                <a:latin typeface="Times New Roman"/>
                <a:ea typeface="Calibri"/>
              </a:rPr>
              <a:t>о данным исследования А.С. </a:t>
            </a:r>
            <a:r>
              <a:rPr lang="ru-RU" dirty="0" err="1" smtClean="0">
                <a:effectLst/>
                <a:latin typeface="Times New Roman"/>
                <a:ea typeface="Calibri"/>
              </a:rPr>
              <a:t>Чебуркова</a:t>
            </a:r>
            <a:r>
              <a:rPr lang="ru-RU" dirty="0" smtClean="0">
                <a:effectLst/>
                <a:latin typeface="Times New Roman"/>
                <a:ea typeface="Calibri"/>
              </a:rPr>
              <a:t>, на вопрос </a:t>
            </a:r>
            <a:r>
              <a:rPr lang="ru-RU" b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«Есть ли что-то такое, чем Вы как истинный гражданин России могли бы гордиться?» </a:t>
            </a:r>
            <a:r>
              <a:rPr lang="ru-RU" dirty="0" smtClean="0">
                <a:effectLst/>
                <a:latin typeface="Times New Roman"/>
                <a:ea typeface="Calibri"/>
              </a:rPr>
              <a:t>вторым по популярности ответом среди молодежи (после варианта «Победа в Великой Отечественной войне») стал вариант </a:t>
            </a:r>
            <a:r>
              <a:rPr lang="ru-RU" b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«природа России»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1066680" y="1600200"/>
            <a:ext cx="7314120" cy="41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>
              <a:lnSpc>
                <a:spcPct val="80000"/>
              </a:lnSpc>
              <a:spcBef>
                <a:spcPts val="479"/>
              </a:spcBef>
            </a:pPr>
            <a:endParaRPr lang="ru-RU" sz="1800" b="0" strike="noStrike" spc="-1"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479"/>
              </a:spcBef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144000" y="1555200"/>
            <a:ext cx="874848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DejaVu Sans"/>
              </a:rPr>
              <a:t>Еще в июне 2016 году п</a:t>
            </a:r>
            <a:r>
              <a:rPr lang="ru-RU" sz="20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о инициативе Экологической палаты состоялось подписание Патриотического акта экологических организаций и Меморандума о стратегических приоритетах развития экологического патриотизма</a:t>
            </a: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.</a:t>
            </a:r>
            <a:endParaRPr lang="ru-RU" sz="1400" b="0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196" name="Рисунок 195"/>
          <p:cNvPicPr/>
          <p:nvPr/>
        </p:nvPicPr>
        <p:blipFill>
          <a:blip r:embed="rId3" cstate="print"/>
          <a:stretch/>
        </p:blipFill>
        <p:spPr>
          <a:xfrm>
            <a:off x="1764960" y="2996952"/>
            <a:ext cx="5506560" cy="366696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31249" y="550184"/>
            <a:ext cx="54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spc="-1" dirty="0">
                <a:solidFill>
                  <a:srgbClr val="FFFFFF"/>
                </a:solidFill>
                <a:latin typeface="Times New Roman"/>
                <a:ea typeface="Calibri"/>
              </a:rPr>
              <a:t>«Экология и патриотическое воспитание»</a:t>
            </a:r>
            <a:endParaRPr lang="ru-RU" sz="200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1066680" y="1600200"/>
            <a:ext cx="7314120" cy="41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>
              <a:lnSpc>
                <a:spcPct val="80000"/>
              </a:lnSpc>
              <a:spcBef>
                <a:spcPts val="479"/>
              </a:spcBef>
            </a:pPr>
            <a:endParaRPr lang="ru-RU" sz="1800" b="0" strike="noStrike" spc="-1"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479"/>
              </a:spcBef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251520" y="1988840"/>
            <a:ext cx="8460448" cy="22453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Патриотизм и формирование экологической культуры </a:t>
            </a:r>
            <a:r>
              <a:rPr lang="ru-RU" sz="20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– вот что может подтолкнуть  к заботе об экологии. Принцип экологического патриотизма позволит обеспечить баланс между биосферой и </a:t>
            </a:r>
            <a:r>
              <a:rPr lang="ru-RU" sz="2000" b="1" strike="noStrike" spc="-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техносферой</a:t>
            </a:r>
            <a:r>
              <a:rPr lang="ru-RU" sz="20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, между использованием природных ресурсов и охраной окружающей среды. Экологический патриотизм – реальный фактор, нацеленный на нейтрализацию экологических вызовов и угроз современности.</a:t>
            </a:r>
            <a:endParaRPr lang="ru-RU" sz="2000" b="0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76672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spc="-1" dirty="0">
                <a:solidFill>
                  <a:srgbClr val="FFFFFF"/>
                </a:solidFill>
                <a:latin typeface="Times New Roman"/>
                <a:ea typeface="Calibri"/>
              </a:rPr>
              <a:t>«Экология и патриотическое воспитание»</a:t>
            </a:r>
            <a:endParaRPr lang="ru-RU" sz="2000" spc="-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7439" y="4509120"/>
            <a:ext cx="297497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1066680" y="1600200"/>
            <a:ext cx="7314120" cy="419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>
              <a:lnSpc>
                <a:spcPct val="80000"/>
              </a:lnSpc>
              <a:spcBef>
                <a:spcPts val="479"/>
              </a:spcBef>
            </a:pPr>
            <a:endParaRPr lang="ru-RU" sz="1800" b="0" strike="noStrike" spc="-1"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479"/>
              </a:spcBef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0" y="2132856"/>
            <a:ext cx="9144000" cy="13219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25580F"/>
                </a:solidFill>
                <a:latin typeface="Times New Roman"/>
                <a:ea typeface="DejaVu Sans"/>
              </a:rPr>
              <a:t>Действует муниципальная программа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C00000"/>
                </a:solidFill>
                <a:latin typeface="Times New Roman"/>
                <a:ea typeface="DejaVu Sans"/>
              </a:rPr>
              <a:t>«Охрана окружающей среды на территории ЗАТО Северск» </a:t>
            </a:r>
            <a:r>
              <a:rPr lang="ru-RU" sz="2000" b="1" strike="noStrike" spc="-1" dirty="0">
                <a:solidFill>
                  <a:srgbClr val="25580F"/>
                </a:solidFill>
                <a:latin typeface="Times New Roman"/>
                <a:ea typeface="DejaVu Sans"/>
              </a:rPr>
              <a:t>на 2015 – 2020 гг. </a:t>
            </a:r>
            <a:endParaRPr lang="ru-RU" sz="2000" b="1" strike="noStrike" spc="-1" dirty="0" smtClean="0">
              <a:solidFill>
                <a:srgbClr val="25580F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25580F"/>
                </a:solidFill>
                <a:latin typeface="Times New Roman"/>
              </a:rPr>
              <a:t>Ежегодно в мероприятиях программы принимают участие около 2000 детей. </a:t>
            </a: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25580F"/>
                </a:solidFill>
                <a:latin typeface="Times New Roman"/>
              </a:rPr>
              <a:t>Выполнение показателей 100%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476672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spc="-1" dirty="0">
                <a:solidFill>
                  <a:srgbClr val="FFFFFF"/>
                </a:solidFill>
                <a:latin typeface="Times New Roman"/>
                <a:ea typeface="Calibri"/>
              </a:rPr>
              <a:t>«Экология и патриотическое воспитание»</a:t>
            </a:r>
            <a:endParaRPr lang="ru-RU" sz="200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2514600" y="1371600"/>
            <a:ext cx="6171120" cy="4418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281"/>
              </a:spcBef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Центры экологического образования ЗАТО Северск: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МБДОУ «Детский сад № 7»;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МБДОУ «Детский сад № 11»;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МБДОУ «Детский сад № 17»;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МБДОУ «Детский сад № 25»;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МБДОУ «Детский сад № 27»;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МБДОУ «Детский сад №40»; 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МБДОУ «ЦРР - детский сад № 45»;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МБДОУ «Детский сад № 50»;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МБДОУ «Детский сад № 53»;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МБДОУ «ЦРР - детский сад № 56»;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МБДОУ «ЦРР - детский сад № 58»;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МБДОУ «ЦРР– детский сад № 60»;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МАОУ «Средняя общеобразовательная школа № 76» 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МБОУ «</a:t>
            </a:r>
            <a:r>
              <a:rPr lang="ru-RU" sz="1400" b="1" strike="noStrike" spc="-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Cредняя</a:t>
            </a: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 общеобразовательная школа № 83»;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МБОУ «Средняя общеобразовательная школа № 84»;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МБОУ «Средняя общеобразовательная школа № 87»;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МБОУ «Средняя общеобразовательная школа № 196»;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МБОУ «Средняя общеобразовательная школа № 197 им. В. Маркелова»;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marL="343080" indent="-342000" algn="just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Microsoft Sans Serif"/>
              <a:buAutoNum type="arabicPeriod"/>
            </a:pP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МБОУ «</a:t>
            </a:r>
            <a:r>
              <a:rPr lang="ru-RU" sz="1400" b="1" strike="noStrike" spc="-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Самусьский</a:t>
            </a:r>
            <a:r>
              <a:rPr lang="ru-RU" sz="1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 лицей им. академика В.В. Пекарского».</a:t>
            </a:r>
            <a:endParaRPr lang="ru-RU" sz="14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1400" b="1" strike="noStrike" spc="-1" dirty="0">
              <a:latin typeface="Arial"/>
            </a:endParaRPr>
          </a:p>
        </p:txBody>
      </p:sp>
      <p:pic>
        <p:nvPicPr>
          <p:cNvPr id="206" name="Рисунок 3"/>
          <p:cNvPicPr/>
          <p:nvPr/>
        </p:nvPicPr>
        <p:blipFill>
          <a:blip r:embed="rId2" cstate="print"/>
          <a:stretch/>
        </p:blipFill>
        <p:spPr>
          <a:xfrm>
            <a:off x="235080" y="5435280"/>
            <a:ext cx="1904040" cy="135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7" name="Рисунок 4"/>
          <p:cNvPicPr/>
          <p:nvPr/>
        </p:nvPicPr>
        <p:blipFill>
          <a:blip r:embed="rId3" cstate="print"/>
          <a:stretch/>
        </p:blipFill>
        <p:spPr>
          <a:xfrm>
            <a:off x="250200" y="1285560"/>
            <a:ext cx="1851480" cy="128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8" name="Рисунок 5"/>
          <p:cNvPicPr/>
          <p:nvPr/>
        </p:nvPicPr>
        <p:blipFill>
          <a:blip r:embed="rId4" cstate="print"/>
          <a:stretch/>
        </p:blipFill>
        <p:spPr>
          <a:xfrm>
            <a:off x="225720" y="2628360"/>
            <a:ext cx="1866240" cy="1341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" name="Рисунок 6"/>
          <p:cNvPicPr/>
          <p:nvPr/>
        </p:nvPicPr>
        <p:blipFill>
          <a:blip r:embed="rId5" cstate="print"/>
          <a:stretch/>
        </p:blipFill>
        <p:spPr>
          <a:xfrm>
            <a:off x="216360" y="4026960"/>
            <a:ext cx="1904040" cy="1351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5724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spc="-1" dirty="0">
                <a:solidFill>
                  <a:srgbClr val="FFFFFF"/>
                </a:solidFill>
                <a:latin typeface="Times New Roman"/>
                <a:ea typeface="Calibri"/>
              </a:rPr>
              <a:t>«Экология и патриотическое воспитание»</a:t>
            </a:r>
            <a:endParaRPr lang="ru-RU" sz="200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76320" y="488160"/>
            <a:ext cx="8228520" cy="608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endParaRPr lang="ru-RU" sz="2000" b="0" strike="noStrike" spc="-1" dirty="0">
              <a:latin typeface="Arial"/>
            </a:endParaRPr>
          </a:p>
        </p:txBody>
      </p:sp>
      <p:pic>
        <p:nvPicPr>
          <p:cNvPr id="212" name="Рисунок 5"/>
          <p:cNvPicPr/>
          <p:nvPr/>
        </p:nvPicPr>
        <p:blipFill>
          <a:blip r:embed="rId2" cstate="print"/>
          <a:stretch/>
        </p:blipFill>
        <p:spPr>
          <a:xfrm>
            <a:off x="0" y="4217400"/>
            <a:ext cx="2860560" cy="1904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3" name="Рисунок 9"/>
          <p:cNvPicPr/>
          <p:nvPr/>
        </p:nvPicPr>
        <p:blipFill>
          <a:blip r:embed="rId3" cstate="print"/>
          <a:stretch/>
        </p:blipFill>
        <p:spPr>
          <a:xfrm>
            <a:off x="6201360" y="1676520"/>
            <a:ext cx="2783880" cy="1904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4" name="Рисунок 10"/>
          <p:cNvPicPr/>
          <p:nvPr/>
        </p:nvPicPr>
        <p:blipFill>
          <a:blip r:embed="rId4" cstate="print"/>
          <a:stretch/>
        </p:blipFill>
        <p:spPr>
          <a:xfrm>
            <a:off x="3200400" y="1678680"/>
            <a:ext cx="2750040" cy="1901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" name="Рисунок 13"/>
          <p:cNvPicPr/>
          <p:nvPr/>
        </p:nvPicPr>
        <p:blipFill>
          <a:blip r:embed="rId5" cstate="print"/>
          <a:stretch/>
        </p:blipFill>
        <p:spPr>
          <a:xfrm>
            <a:off x="3200400" y="4185000"/>
            <a:ext cx="2751840" cy="1929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6" name="Рисунок 2"/>
          <p:cNvPicPr/>
          <p:nvPr/>
        </p:nvPicPr>
        <p:blipFill>
          <a:blip r:embed="rId6" cstate="print"/>
          <a:stretch/>
        </p:blipFill>
        <p:spPr>
          <a:xfrm>
            <a:off x="111855" y="1599840"/>
            <a:ext cx="2864160" cy="1980360"/>
          </a:xfrm>
          <a:prstGeom prst="rect">
            <a:avLst/>
          </a:prstGeom>
          <a:ln>
            <a:noFill/>
          </a:ln>
        </p:spPr>
      </p:pic>
      <p:pic>
        <p:nvPicPr>
          <p:cNvPr id="217" name="Рисунок 11"/>
          <p:cNvPicPr/>
          <p:nvPr/>
        </p:nvPicPr>
        <p:blipFill>
          <a:blip r:embed="rId7" cstate="print"/>
          <a:stretch/>
        </p:blipFill>
        <p:spPr>
          <a:xfrm>
            <a:off x="6147360" y="4173480"/>
            <a:ext cx="2838240" cy="190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98166" y="466468"/>
            <a:ext cx="5904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spc="-1" dirty="0">
                <a:solidFill>
                  <a:srgbClr val="FFFFFF"/>
                </a:solidFill>
                <a:latin typeface="Times New Roman"/>
                <a:ea typeface="Calibri"/>
              </a:rPr>
              <a:t>«Экология и патриотическое воспитание»</a:t>
            </a:r>
            <a:endParaRPr lang="ru-RU" sz="200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492120" y="2087280"/>
            <a:ext cx="510120" cy="51588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802800" y="2589840"/>
            <a:ext cx="510120" cy="51588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0" name="CustomShape 3"/>
          <p:cNvSpPr/>
          <p:nvPr/>
        </p:nvSpPr>
        <p:spPr>
          <a:xfrm>
            <a:off x="935640" y="3188520"/>
            <a:ext cx="510120" cy="51588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CustomShape 4"/>
          <p:cNvSpPr/>
          <p:nvPr/>
        </p:nvSpPr>
        <p:spPr>
          <a:xfrm>
            <a:off x="935640" y="3757320"/>
            <a:ext cx="510120" cy="51588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2" name="CustomShape 5"/>
          <p:cNvSpPr/>
          <p:nvPr/>
        </p:nvSpPr>
        <p:spPr>
          <a:xfrm>
            <a:off x="824760" y="4363560"/>
            <a:ext cx="510120" cy="51588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3" name="CustomShape 6"/>
          <p:cNvSpPr/>
          <p:nvPr/>
        </p:nvSpPr>
        <p:spPr>
          <a:xfrm>
            <a:off x="525600" y="4899240"/>
            <a:ext cx="510120" cy="515880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4" name="CustomShape 7"/>
          <p:cNvSpPr/>
          <p:nvPr/>
        </p:nvSpPr>
        <p:spPr>
          <a:xfrm>
            <a:off x="7481160" y="5286240"/>
            <a:ext cx="1661760" cy="22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33A22A0F-F316-4766-AD0C-EB3C0C8F2F96}" type="slidenum">
              <a:rPr lang="ru-RU" sz="730" b="0" strike="noStrike" spc="-1">
                <a:solidFill>
                  <a:srgbClr val="8B8B8B"/>
                </a:solidFill>
                <a:latin typeface="Arial"/>
                <a:ea typeface="DejaVu Sans"/>
              </a:rPr>
              <a:pPr algn="r">
                <a:lnSpc>
                  <a:spcPct val="100000"/>
                </a:lnSpc>
              </a:pPr>
              <a:t>9</a:t>
            </a:fld>
            <a:endParaRPr lang="ru-RU" sz="730" b="0" strike="noStrike" spc="-1">
              <a:latin typeface="Arial"/>
            </a:endParaRPr>
          </a:p>
        </p:txBody>
      </p:sp>
      <p:sp>
        <p:nvSpPr>
          <p:cNvPr id="225" name="CustomShape 8"/>
          <p:cNvSpPr/>
          <p:nvPr/>
        </p:nvSpPr>
        <p:spPr>
          <a:xfrm flipV="1">
            <a:off x="0" y="1463040"/>
            <a:ext cx="423720" cy="563760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6" name="Line 9"/>
          <p:cNvSpPr/>
          <p:nvPr/>
        </p:nvSpPr>
        <p:spPr>
          <a:xfrm flipV="1">
            <a:off x="307800" y="1464480"/>
            <a:ext cx="4953240" cy="1800"/>
          </a:xfrm>
          <a:prstGeom prst="line">
            <a:avLst/>
          </a:prstGeom>
          <a:ln w="15840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CustomShape 10"/>
          <p:cNvSpPr/>
          <p:nvPr/>
        </p:nvSpPr>
        <p:spPr>
          <a:xfrm flipH="1">
            <a:off x="8714880" y="1350360"/>
            <a:ext cx="426600" cy="593640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8" name="CustomShape 11"/>
          <p:cNvSpPr/>
          <p:nvPr/>
        </p:nvSpPr>
        <p:spPr>
          <a:xfrm>
            <a:off x="405360" y="1466280"/>
            <a:ext cx="7860600" cy="43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5440" tIns="27720" rIns="55440" bIns="27720" anchor="ctr">
            <a:normAutofit fontScale="94500"/>
          </a:bodyPr>
          <a:lstStyle/>
          <a:p>
            <a:pPr>
              <a:lnSpc>
                <a:spcPct val="90000"/>
              </a:lnSpc>
            </a:pPr>
            <a:r>
              <a:rPr lang="ru-RU" sz="2400" b="1" strike="noStrike" cap="all" spc="-1">
                <a:solidFill>
                  <a:srgbClr val="003399"/>
                </a:solidFill>
                <a:latin typeface="Tahoma"/>
                <a:ea typeface="Tahoma"/>
              </a:rPr>
              <a:t>проекты и формы воспитательной работы: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29" name="Picture 2"/>
          <p:cNvPicPr/>
          <p:nvPr/>
        </p:nvPicPr>
        <p:blipFill>
          <a:blip r:embed="rId2" cstate="print"/>
          <a:srcRect l="59299" t="-38"/>
          <a:stretch/>
        </p:blipFill>
        <p:spPr>
          <a:xfrm>
            <a:off x="0" y="2048760"/>
            <a:ext cx="963360" cy="3457800"/>
          </a:xfrm>
          <a:prstGeom prst="rect">
            <a:avLst/>
          </a:prstGeom>
          <a:ln>
            <a:noFill/>
          </a:ln>
        </p:spPr>
      </p:pic>
      <p:pic>
        <p:nvPicPr>
          <p:cNvPr id="230" name="Picture 2"/>
          <p:cNvPicPr/>
          <p:nvPr/>
        </p:nvPicPr>
        <p:blipFill>
          <a:blip r:embed="rId3" cstate="print">
            <a:lum bright="55000"/>
          </a:blip>
          <a:stretch/>
        </p:blipFill>
        <p:spPr>
          <a:xfrm>
            <a:off x="788040" y="2591640"/>
            <a:ext cx="533880" cy="533880"/>
          </a:xfrm>
          <a:prstGeom prst="rect">
            <a:avLst/>
          </a:prstGeom>
          <a:ln>
            <a:noFill/>
          </a:ln>
        </p:spPr>
      </p:pic>
      <p:pic>
        <p:nvPicPr>
          <p:cNvPr id="231" name="Picture 8"/>
          <p:cNvPicPr/>
          <p:nvPr/>
        </p:nvPicPr>
        <p:blipFill>
          <a:blip r:embed="rId4" cstate="print">
            <a:lum bright="54000"/>
          </a:blip>
          <a:stretch/>
        </p:blipFill>
        <p:spPr>
          <a:xfrm>
            <a:off x="916920" y="3750480"/>
            <a:ext cx="543600" cy="543600"/>
          </a:xfrm>
          <a:prstGeom prst="rect">
            <a:avLst/>
          </a:prstGeom>
          <a:ln>
            <a:noFill/>
          </a:ln>
        </p:spPr>
      </p:pic>
      <p:pic>
        <p:nvPicPr>
          <p:cNvPr id="232" name="Picture 16"/>
          <p:cNvPicPr/>
          <p:nvPr/>
        </p:nvPicPr>
        <p:blipFill>
          <a:blip r:embed="rId5" cstate="print">
            <a:lum bright="47000"/>
          </a:blip>
          <a:srcRect l="13956" t="16191" r="15191" b="14853"/>
          <a:stretch/>
        </p:blipFill>
        <p:spPr>
          <a:xfrm>
            <a:off x="896760" y="3168360"/>
            <a:ext cx="581040" cy="565200"/>
          </a:xfrm>
          <a:prstGeom prst="rect">
            <a:avLst/>
          </a:prstGeom>
          <a:ln>
            <a:noFill/>
          </a:ln>
        </p:spPr>
      </p:pic>
      <p:pic>
        <p:nvPicPr>
          <p:cNvPr id="233" name="Picture 18"/>
          <p:cNvPicPr/>
          <p:nvPr/>
        </p:nvPicPr>
        <p:blipFill>
          <a:blip r:embed="rId6" cstate="print">
            <a:lum bright="55000"/>
          </a:blip>
          <a:stretch/>
        </p:blipFill>
        <p:spPr>
          <a:xfrm>
            <a:off x="522720" y="4885560"/>
            <a:ext cx="528840" cy="528840"/>
          </a:xfrm>
          <a:prstGeom prst="rect">
            <a:avLst/>
          </a:prstGeom>
          <a:ln>
            <a:noFill/>
          </a:ln>
        </p:spPr>
      </p:pic>
      <p:pic>
        <p:nvPicPr>
          <p:cNvPr id="234" name="Picture 20"/>
          <p:cNvPicPr/>
          <p:nvPr/>
        </p:nvPicPr>
        <p:blipFill>
          <a:blip r:embed="rId7" cstate="print"/>
          <a:stretch/>
        </p:blipFill>
        <p:spPr>
          <a:xfrm>
            <a:off x="476640" y="1990080"/>
            <a:ext cx="532440" cy="533520"/>
          </a:xfrm>
          <a:prstGeom prst="rect">
            <a:avLst/>
          </a:prstGeom>
          <a:ln>
            <a:noFill/>
          </a:ln>
        </p:spPr>
      </p:pic>
      <p:pic>
        <p:nvPicPr>
          <p:cNvPr id="235" name="Picture 22"/>
          <p:cNvPicPr/>
          <p:nvPr/>
        </p:nvPicPr>
        <p:blipFill>
          <a:blip r:embed="rId8" cstate="print">
            <a:lum bright="59000"/>
          </a:blip>
          <a:stretch/>
        </p:blipFill>
        <p:spPr>
          <a:xfrm>
            <a:off x="797400" y="4352400"/>
            <a:ext cx="532440" cy="531000"/>
          </a:xfrm>
          <a:prstGeom prst="rect">
            <a:avLst/>
          </a:prstGeom>
          <a:ln>
            <a:noFill/>
          </a:ln>
        </p:spPr>
      </p:pic>
      <p:sp>
        <p:nvSpPr>
          <p:cNvPr id="236" name="CustomShape 12"/>
          <p:cNvSpPr/>
          <p:nvPr/>
        </p:nvSpPr>
        <p:spPr>
          <a:xfrm>
            <a:off x="814320" y="4358520"/>
            <a:ext cx="507600" cy="515160"/>
          </a:xfrm>
          <a:prstGeom prst="ellipse">
            <a:avLst/>
          </a:prstGeom>
          <a:noFill/>
          <a:ln w="31680"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7" name="CustomShape 13"/>
          <p:cNvSpPr/>
          <p:nvPr/>
        </p:nvSpPr>
        <p:spPr>
          <a:xfrm>
            <a:off x="1079820" y="1944000"/>
            <a:ext cx="8023860" cy="7726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173160" indent="-215280">
              <a:lnSpc>
                <a:spcPct val="100000"/>
              </a:lnSpc>
              <a:buClr>
                <a:srgbClr val="1F9945"/>
              </a:buClr>
              <a:buFont typeface="Wingdings" charset="2"/>
              <a:buChar char=""/>
            </a:pPr>
            <a:r>
              <a:rPr lang="ru-RU" sz="123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ru-RU" sz="123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3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        </a:t>
            </a:r>
            <a:r>
              <a:rPr lang="ru-RU" sz="123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ru-RU" sz="1600" b="1" spc="-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b="1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16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мероприятия </a:t>
            </a:r>
            <a:r>
              <a:rPr lang="ru-RU" sz="1600" b="1" strike="noStrike" spc="-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 </a:t>
            </a:r>
            <a:r>
              <a:rPr lang="ru-RU" sz="16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благоустройству </a:t>
            </a:r>
            <a:r>
              <a:rPr lang="ru-RU" sz="1600" b="1" strike="noStrike" spc="-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пришкольных участков: посадка деревьев, создание клумб, арт-объектов из вторичного сырья;</a:t>
            </a:r>
            <a:r>
              <a:rPr lang="ru-RU" sz="1600" b="1" strike="noStrike" spc="-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 </a:t>
            </a:r>
            <a:endParaRPr lang="ru-RU" sz="1600" b="0" strike="noStrike" spc="-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1" name="CustomShape 17"/>
          <p:cNvSpPr/>
          <p:nvPr/>
        </p:nvSpPr>
        <p:spPr>
          <a:xfrm>
            <a:off x="1343923" y="4784650"/>
            <a:ext cx="7766976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3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ru-RU" sz="1600" b="1" spc="-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b="1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16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экологические </a:t>
            </a:r>
            <a:r>
              <a:rPr lang="ru-RU" sz="1600" b="1" strike="noStrike" spc="-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марафоны</a:t>
            </a:r>
            <a:r>
              <a:rPr lang="ru-RU" sz="16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игры</a:t>
            </a:r>
            <a:r>
              <a:rPr lang="ru-RU" sz="1600" b="1" strike="noStrike" spc="-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 </a:t>
            </a:r>
            <a:endParaRPr lang="ru-RU" sz="1600" b="0" strike="noStrike" spc="-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2" name="CustomShape 18"/>
          <p:cNvSpPr/>
          <p:nvPr/>
        </p:nvSpPr>
        <p:spPr>
          <a:xfrm>
            <a:off x="1477800" y="4407573"/>
            <a:ext cx="769752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720">
              <a:lnSpc>
                <a:spcPct val="100000"/>
              </a:lnSpc>
              <a:buClr>
                <a:srgbClr val="1F9945"/>
              </a:buClr>
            </a:pPr>
            <a:r>
              <a:rPr lang="ru-RU" sz="16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- создание эко-троп, изучение народного экологического календаря;</a:t>
            </a:r>
            <a:endParaRPr lang="ru-RU" sz="1600" b="0" strike="noStrike" spc="-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3" name="Line 19"/>
          <p:cNvSpPr/>
          <p:nvPr/>
        </p:nvSpPr>
        <p:spPr>
          <a:xfrm flipV="1">
            <a:off x="6147720" y="1935720"/>
            <a:ext cx="2996280" cy="8280"/>
          </a:xfrm>
          <a:prstGeom prst="line">
            <a:avLst/>
          </a:prstGeom>
          <a:ln w="15840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CustomShape 21"/>
          <p:cNvSpPr/>
          <p:nvPr/>
        </p:nvSpPr>
        <p:spPr>
          <a:xfrm>
            <a:off x="1009080" y="5506560"/>
            <a:ext cx="800172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30" b="1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ru-RU" sz="1600" b="1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16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разработка </a:t>
            </a:r>
            <a:r>
              <a:rPr lang="ru-RU" sz="1600" b="1" strike="noStrike" spc="-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проведение </a:t>
            </a:r>
            <a:r>
              <a:rPr lang="ru-RU" sz="16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экскурсий. </a:t>
            </a:r>
            <a:endParaRPr lang="ru-RU" sz="1600" b="0" strike="noStrike" spc="-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ustomShape 18"/>
          <p:cNvSpPr/>
          <p:nvPr/>
        </p:nvSpPr>
        <p:spPr>
          <a:xfrm>
            <a:off x="1164700" y="5117690"/>
            <a:ext cx="7669304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720">
              <a:lnSpc>
                <a:spcPct val="100000"/>
              </a:lnSpc>
              <a:buClr>
                <a:srgbClr val="1F9945"/>
              </a:buClr>
            </a:pPr>
            <a:r>
              <a:rPr lang="ru-RU" sz="16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- акции по уборке территории;</a:t>
            </a:r>
            <a:endParaRPr lang="ru-RU" sz="1600" b="0" strike="noStrike" spc="-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CustomShape 18"/>
          <p:cNvSpPr/>
          <p:nvPr/>
        </p:nvSpPr>
        <p:spPr>
          <a:xfrm>
            <a:off x="1405845" y="2723295"/>
            <a:ext cx="781644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720">
              <a:lnSpc>
                <a:spcPct val="100000"/>
              </a:lnSpc>
              <a:buClr>
                <a:srgbClr val="1F9945"/>
              </a:buClr>
            </a:pPr>
            <a:r>
              <a:rPr lang="ru-RU" sz="16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- организация </a:t>
            </a:r>
            <a:r>
              <a:rPr lang="ru-RU" sz="1600" b="1" strike="noStrike" spc="-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раздельного сбора отходов в школе / дворе / микрорайоне; — создание информационно-просветительских стендов</a:t>
            </a:r>
            <a:r>
              <a:rPr lang="ru-RU" sz="1600" b="1" strike="noStrike" spc="-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3850780"/>
            <a:ext cx="6470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lvl="0">
              <a:buClr>
                <a:srgbClr val="1F9945"/>
              </a:buClr>
            </a:pPr>
            <a:r>
              <a:rPr lang="ru-RU" sz="1600" b="1" spc="-1" dirty="0">
                <a:solidFill>
                  <a:srgbClr val="4BB01E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с</a:t>
            </a:r>
            <a:r>
              <a:rPr lang="ru-RU" sz="1600" b="1" spc="-1" dirty="0" smtClean="0">
                <a:solidFill>
                  <a:srgbClr val="4BB01E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оздание виртуальных путешествий по родному краю, фото-архивов и др.;</a:t>
            </a:r>
            <a:endParaRPr lang="ru-RU" sz="1600" spc="-1" dirty="0">
              <a:solidFill>
                <a:srgbClr val="4BB01E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3439106"/>
            <a:ext cx="45826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spc="-1" dirty="0">
                <a:solidFill>
                  <a:srgbClr val="4BB01E">
                    <a:lumMod val="75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экологические марафоны, игры; </a:t>
            </a:r>
            <a:endParaRPr lang="ru-RU" sz="1600" spc="-1" dirty="0">
              <a:solidFill>
                <a:srgbClr val="4BB01E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center-edu.ssti.ru/foto1644/img000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870697"/>
            <a:ext cx="2800602" cy="186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F5F5F"/>
      </a:dk2>
      <a:lt2>
        <a:srgbClr val="238A00"/>
      </a:lt2>
      <a:accent1>
        <a:srgbClr val="31A70A"/>
      </a:accent1>
      <a:accent2>
        <a:srgbClr val="54C322"/>
      </a:accent2>
      <a:accent3>
        <a:srgbClr val="FFFFFF"/>
      </a:accent3>
      <a:accent4>
        <a:srgbClr val="505050"/>
      </a:accent4>
      <a:accent5>
        <a:srgbClr val="ADD0AA"/>
      </a:accent5>
      <a:accent6>
        <a:srgbClr val="4BB01E"/>
      </a:accent6>
      <a:hlink>
        <a:srgbClr val="82DA46"/>
      </a:hlink>
      <a:folHlink>
        <a:srgbClr val="CDCDC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F5F5F"/>
      </a:dk2>
      <a:lt2>
        <a:srgbClr val="238A00"/>
      </a:lt2>
      <a:accent1>
        <a:srgbClr val="31A70A"/>
      </a:accent1>
      <a:accent2>
        <a:srgbClr val="54C322"/>
      </a:accent2>
      <a:accent3>
        <a:srgbClr val="FFFFFF"/>
      </a:accent3>
      <a:accent4>
        <a:srgbClr val="505050"/>
      </a:accent4>
      <a:accent5>
        <a:srgbClr val="ADD0AA"/>
      </a:accent5>
      <a:accent6>
        <a:srgbClr val="4BB01E"/>
      </a:accent6>
      <a:hlink>
        <a:srgbClr val="82DA46"/>
      </a:hlink>
      <a:folHlink>
        <a:srgbClr val="CDCDC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F5F5F"/>
      </a:dk2>
      <a:lt2>
        <a:srgbClr val="238A00"/>
      </a:lt2>
      <a:accent1>
        <a:srgbClr val="31A70A"/>
      </a:accent1>
      <a:accent2>
        <a:srgbClr val="54C322"/>
      </a:accent2>
      <a:accent3>
        <a:srgbClr val="FFFFFF"/>
      </a:accent3>
      <a:accent4>
        <a:srgbClr val="505050"/>
      </a:accent4>
      <a:accent5>
        <a:srgbClr val="ADD0AA"/>
      </a:accent5>
      <a:accent6>
        <a:srgbClr val="4BB01E"/>
      </a:accent6>
      <a:hlink>
        <a:srgbClr val="82DA46"/>
      </a:hlink>
      <a:folHlink>
        <a:srgbClr val="CDCDC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3565</TotalTime>
  <Words>652</Words>
  <Application>Microsoft Office PowerPoint</Application>
  <PresentationFormat>Экран (4:3)</PresentationFormat>
  <Paragraphs>78</Paragraphs>
  <Slides>19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Office Theme</vt:lpstr>
      <vt:lpstr>Office Theme</vt:lpstr>
      <vt:lpstr>Office Theme</vt:lpstr>
      <vt:lpstr>Office Theme</vt:lpstr>
      <vt:lpstr>Тема Office</vt:lpstr>
      <vt:lpstr>    Августовская конференция работников образования                            ЗАТО Северск «Достижение стратегических целей развития образования: задачи, механизмы, направления изменений»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Templates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Гаранины</dc:creator>
  <cp:lastModifiedBy>Юлия</cp:lastModifiedBy>
  <cp:revision>583</cp:revision>
  <cp:lastPrinted>2019-07-05T05:30:58Z</cp:lastPrinted>
  <dcterms:created xsi:type="dcterms:W3CDTF">2007-04-02T02:11:51Z</dcterms:created>
  <dcterms:modified xsi:type="dcterms:W3CDTF">2020-08-27T10:14:19Z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Templates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18</vt:i4>
  </property>
</Properties>
</file>