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708" r:id="rId1"/>
    <p:sldMasterId id="2147483720" r:id="rId2"/>
    <p:sldMasterId id="2147483735" r:id="rId3"/>
    <p:sldMasterId id="2147483748" r:id="rId4"/>
    <p:sldMasterId id="2147483774" r:id="rId5"/>
    <p:sldMasterId id="2147483787" r:id="rId6"/>
    <p:sldMasterId id="2147483800" r:id="rId7"/>
    <p:sldMasterId id="2147483813" r:id="rId8"/>
    <p:sldMasterId id="2147483826" r:id="rId9"/>
  </p:sldMasterIdLst>
  <p:notesMasterIdLst>
    <p:notesMasterId r:id="rId30"/>
  </p:notesMasterIdLst>
  <p:sldIdLst>
    <p:sldId id="258" r:id="rId10"/>
    <p:sldId id="358" r:id="rId11"/>
    <p:sldId id="359" r:id="rId12"/>
    <p:sldId id="360" r:id="rId13"/>
    <p:sldId id="361" r:id="rId14"/>
    <p:sldId id="362" r:id="rId15"/>
    <p:sldId id="343" r:id="rId16"/>
    <p:sldId id="344" r:id="rId17"/>
    <p:sldId id="340" r:id="rId18"/>
    <p:sldId id="353" r:id="rId19"/>
    <p:sldId id="363" r:id="rId20"/>
    <p:sldId id="370" r:id="rId21"/>
    <p:sldId id="365" r:id="rId22"/>
    <p:sldId id="366" r:id="rId23"/>
    <p:sldId id="371" r:id="rId24"/>
    <p:sldId id="372" r:id="rId25"/>
    <p:sldId id="369" r:id="rId26"/>
    <p:sldId id="287" r:id="rId27"/>
    <p:sldId id="352" r:id="rId28"/>
    <p:sldId id="290" r:id="rId2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00"/>
    <a:srgbClr val="006666"/>
    <a:srgbClr val="000099"/>
    <a:srgbClr val="213D1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89818" autoAdjust="0"/>
  </p:normalViewPr>
  <p:slideViewPr>
    <p:cSldViewPr snapToGrid="0">
      <p:cViewPr>
        <p:scale>
          <a:sx n="125" d="100"/>
          <a:sy n="125" d="100"/>
        </p:scale>
        <p:origin x="-132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79BE4D-8647-4725-83F0-4174A3D405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301D64-D35A-4DA7-A719-0A3111287050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Основные нововведения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E892C0A7-953D-4895-9ADF-8109547A8037}" type="parTrans" cxnId="{8830FA7A-199B-413B-BAF4-064BFE1BA78F}">
      <dgm:prSet/>
      <dgm:spPr/>
      <dgm:t>
        <a:bodyPr/>
        <a:lstStyle/>
        <a:p>
          <a:endParaRPr lang="ru-RU"/>
        </a:p>
      </dgm:t>
    </dgm:pt>
    <dgm:pt modelId="{5DAF52BC-8E9B-46FF-9B36-F02E6706B399}" type="sibTrans" cxnId="{8830FA7A-199B-413B-BAF4-064BFE1BA78F}">
      <dgm:prSet/>
      <dgm:spPr/>
      <dgm:t>
        <a:bodyPr/>
        <a:lstStyle/>
        <a:p>
          <a:endParaRPr lang="ru-RU"/>
        </a:p>
      </dgm:t>
    </dgm:pt>
    <dgm:pt modelId="{5F023F24-5BB2-4DA4-9EA4-50AB26406B69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rtl="0"/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Новый механизм целевого обучения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A08454A8-9869-4DFE-BD2C-A02D9E41CE01}" type="parTrans" cxnId="{EC8D0DC8-75E6-4227-991C-E017F41ACBCA}">
      <dgm:prSet/>
      <dgm:spPr/>
      <dgm:t>
        <a:bodyPr/>
        <a:lstStyle/>
        <a:p>
          <a:endParaRPr lang="ru-RU"/>
        </a:p>
      </dgm:t>
    </dgm:pt>
    <dgm:pt modelId="{A18B8BF5-D42B-435E-B97B-995321ADE855}" type="sibTrans" cxnId="{EC8D0DC8-75E6-4227-991C-E017F41ACBCA}">
      <dgm:prSet/>
      <dgm:spPr/>
      <dgm:t>
        <a:bodyPr/>
        <a:lstStyle/>
        <a:p>
          <a:endParaRPr lang="ru-RU"/>
        </a:p>
      </dgm:t>
    </dgm:pt>
    <dgm:pt modelId="{E84482B0-8C8D-416E-98E7-D30F2C5B458B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Заказчики формируют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предложения 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о заключении договоров о целевом обучении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560B6C45-9AA5-4BA0-A1DB-436B3EB5C71A}" type="parTrans" cxnId="{77A1BB98-428F-4724-A066-C3C88A9F75AF}">
      <dgm:prSet/>
      <dgm:spPr/>
      <dgm:t>
        <a:bodyPr/>
        <a:lstStyle/>
        <a:p>
          <a:endParaRPr lang="ru-RU"/>
        </a:p>
      </dgm:t>
    </dgm:pt>
    <dgm:pt modelId="{6409F042-18FF-4DAD-8962-1850BA03EB06}" type="sibTrans" cxnId="{77A1BB98-428F-4724-A066-C3C88A9F75AF}">
      <dgm:prSet/>
      <dgm:spPr/>
      <dgm:t>
        <a:bodyPr/>
        <a:lstStyle/>
        <a:p>
          <a:endParaRPr lang="ru-RU"/>
        </a:p>
      </dgm:t>
    </dgm:pt>
    <dgm:pt modelId="{68B9445F-4914-479B-82EC-67F8983A879B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В предложениях заказчики указывают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требования к гражданам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, желающим заключить договор о целевом обучении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A29335B6-A355-49E6-B1E2-580FC0700F61}" type="parTrans" cxnId="{039C733D-DDD8-4B4D-9343-81BCB422D12A}">
      <dgm:prSet/>
      <dgm:spPr/>
      <dgm:t>
        <a:bodyPr/>
        <a:lstStyle/>
        <a:p>
          <a:endParaRPr lang="ru-RU"/>
        </a:p>
      </dgm:t>
    </dgm:pt>
    <dgm:pt modelId="{723719BA-C871-4DE3-92E7-F6DA669F094F}" type="sibTrans" cxnId="{039C733D-DDD8-4B4D-9343-81BCB422D12A}">
      <dgm:prSet/>
      <dgm:spPr/>
      <dgm:t>
        <a:bodyPr/>
        <a:lstStyle/>
        <a:p>
          <a:endParaRPr lang="ru-RU"/>
        </a:p>
      </dgm:t>
    </dgm:pt>
    <dgm:pt modelId="{BBC07213-8EF2-46B6-B0AB-883EE1584544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Граждане подают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заявки 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на заключение договора о целевом обучении в соответствии с предложениями заказчиков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1C1E76FD-C955-46EB-8473-A07622A8CF5B}" type="parTrans" cxnId="{FADDBE20-5BF2-450F-940C-0892CF8A6AAF}">
      <dgm:prSet/>
      <dgm:spPr/>
      <dgm:t>
        <a:bodyPr/>
        <a:lstStyle/>
        <a:p>
          <a:endParaRPr lang="ru-RU"/>
        </a:p>
      </dgm:t>
    </dgm:pt>
    <dgm:pt modelId="{963CECA2-B877-4CA0-8AC0-5589BD7D3A1E}" type="sibTrans" cxnId="{FADDBE20-5BF2-450F-940C-0892CF8A6AAF}">
      <dgm:prSet/>
      <dgm:spPr/>
      <dgm:t>
        <a:bodyPr/>
        <a:lstStyle/>
        <a:p>
          <a:endParaRPr lang="ru-RU"/>
        </a:p>
      </dgm:t>
    </dgm:pt>
    <dgm:pt modelId="{887C1D92-9192-47ED-AA9D-9A18DF84995F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Договор о целевом обучении с гражданином, поступающим на обучение, заключается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после зачисления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04778E94-7003-4032-ACD9-028659D2A610}" type="parTrans" cxnId="{0E7B2931-CF54-449F-9676-A05B776A4ED0}">
      <dgm:prSet/>
      <dgm:spPr/>
      <dgm:t>
        <a:bodyPr/>
        <a:lstStyle/>
        <a:p>
          <a:endParaRPr lang="ru-RU"/>
        </a:p>
      </dgm:t>
    </dgm:pt>
    <dgm:pt modelId="{825CE6D0-36FD-48A7-8DD7-40877FAD6948}" type="sibTrans" cxnId="{0E7B2931-CF54-449F-9676-A05B776A4ED0}">
      <dgm:prSet/>
      <dgm:spPr/>
      <dgm:t>
        <a:bodyPr/>
        <a:lstStyle/>
        <a:p>
          <a:endParaRPr lang="ru-RU"/>
        </a:p>
      </dgm:t>
    </dgm:pt>
    <dgm:pt modelId="{06E53C99-296D-4FD1-AF4C-53049F72B7D0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При подготовке к заключению и заключении договоров о целевом обучении используется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Единая цифровая платформа в сфере занятости и трудовых отношений «Работа в России»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0FE1ABC9-A80B-4EDB-979C-A5DC1976BFF1}" type="parTrans" cxnId="{BF10927A-A764-4F0D-9423-F5FBCE8BB9C5}">
      <dgm:prSet/>
      <dgm:spPr/>
      <dgm:t>
        <a:bodyPr/>
        <a:lstStyle/>
        <a:p>
          <a:endParaRPr lang="ru-RU"/>
        </a:p>
      </dgm:t>
    </dgm:pt>
    <dgm:pt modelId="{B8C9F06C-B3CD-4DAE-AFAB-458A057FCA41}" type="sibTrans" cxnId="{BF10927A-A764-4F0D-9423-F5FBCE8BB9C5}">
      <dgm:prSet/>
      <dgm:spPr/>
      <dgm:t>
        <a:bodyPr/>
        <a:lstStyle/>
        <a:p>
          <a:endParaRPr lang="ru-RU"/>
        </a:p>
      </dgm:t>
    </dgm:pt>
    <dgm:pt modelId="{9F532DE4-74B9-4780-91EB-DD0B51F478A4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Срок трудовой деятельности в соответствии с договором о целевом обучении –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от 3 до 5 лет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CA32B64C-6B63-492A-8AAD-B09E0CC052EB}" type="parTrans" cxnId="{54B697B2-9B62-489D-B9C5-4C42B48140E4}">
      <dgm:prSet/>
      <dgm:spPr/>
      <dgm:t>
        <a:bodyPr/>
        <a:lstStyle/>
        <a:p>
          <a:endParaRPr lang="ru-RU"/>
        </a:p>
      </dgm:t>
    </dgm:pt>
    <dgm:pt modelId="{75D7A665-344A-4765-9FD3-D361119A4034}" type="sibTrans" cxnId="{54B697B2-9B62-489D-B9C5-4C42B48140E4}">
      <dgm:prSet/>
      <dgm:spPr/>
      <dgm:t>
        <a:bodyPr/>
        <a:lstStyle/>
        <a:p>
          <a:endParaRPr lang="ru-RU"/>
        </a:p>
      </dgm:t>
    </dgm:pt>
    <dgm:pt modelId="{C0285177-590D-4595-B2CE-FF82AEC1E474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Возможно прохождение гражданином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практической подготовки </a:t>
          </a:r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у заказчика/работодателя и сопровождение гражданина наставником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1D76972B-F0B4-463C-A44F-D7E7397F4074}" type="parTrans" cxnId="{ACCC7876-AE6D-49E8-9FE7-646B54E7857C}">
      <dgm:prSet/>
      <dgm:spPr/>
      <dgm:t>
        <a:bodyPr/>
        <a:lstStyle/>
        <a:p>
          <a:endParaRPr lang="ru-RU"/>
        </a:p>
      </dgm:t>
    </dgm:pt>
    <dgm:pt modelId="{EE0C6915-2063-43F5-A93F-1FCC26681AB0}" type="sibTrans" cxnId="{ACCC7876-AE6D-49E8-9FE7-646B54E7857C}">
      <dgm:prSet/>
      <dgm:spPr/>
      <dgm:t>
        <a:bodyPr/>
        <a:lstStyle/>
        <a:p>
          <a:endParaRPr lang="ru-RU"/>
        </a:p>
      </dgm:t>
    </dgm:pt>
    <dgm:pt modelId="{62AC0B7B-63E7-4E93-B5C6-4B5DABC72465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Заказчик может установить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требования к успеваемости гражданина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0B0D1932-36E6-4AC1-B1A6-1D86F5F1E496}" type="parTrans" cxnId="{0166B13C-8E81-4CCC-9BE2-FF330DA50C0F}">
      <dgm:prSet/>
      <dgm:spPr/>
      <dgm:t>
        <a:bodyPr/>
        <a:lstStyle/>
        <a:p>
          <a:endParaRPr lang="ru-RU"/>
        </a:p>
      </dgm:t>
    </dgm:pt>
    <dgm:pt modelId="{A7BA08E3-E298-4B28-B2A5-B29A7146C518}" type="sibTrans" cxnId="{0166B13C-8E81-4CCC-9BE2-FF330DA50C0F}">
      <dgm:prSet/>
      <dgm:spPr/>
      <dgm:t>
        <a:bodyPr/>
        <a:lstStyle/>
        <a:p>
          <a:endParaRPr lang="ru-RU"/>
        </a:p>
      </dgm:t>
    </dgm:pt>
    <dgm:pt modelId="{ACAF1094-FDA4-481F-B831-299B158843C5}">
      <dgm:prSet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accent2">
                  <a:lumMod val="50000"/>
                </a:schemeClr>
              </a:solidFill>
            </a:rPr>
            <a:t>При поступлении на обучение или во время обучения по образовательной программе гражданин вправе заключить договор о целевом обучении </a:t>
          </a:r>
          <a:r>
            <a:rPr lang="ru-RU" b="1" dirty="0" smtClean="0">
              <a:solidFill>
                <a:schemeClr val="accent2">
                  <a:lumMod val="50000"/>
                </a:schemeClr>
              </a:solidFill>
            </a:rPr>
            <a:t>только с одним заказчиком</a:t>
          </a:r>
          <a:endParaRPr lang="ru-RU" dirty="0">
            <a:solidFill>
              <a:schemeClr val="accent2">
                <a:lumMod val="50000"/>
              </a:schemeClr>
            </a:solidFill>
          </a:endParaRPr>
        </a:p>
      </dgm:t>
    </dgm:pt>
    <dgm:pt modelId="{F7A86ED5-C815-4B7C-9669-B4EF18D39103}" type="parTrans" cxnId="{CA89BD49-28AC-4E6B-99C1-80168509DD6D}">
      <dgm:prSet/>
      <dgm:spPr/>
      <dgm:t>
        <a:bodyPr/>
        <a:lstStyle/>
        <a:p>
          <a:endParaRPr lang="ru-RU"/>
        </a:p>
      </dgm:t>
    </dgm:pt>
    <dgm:pt modelId="{E8E5B25F-5B5D-4E4F-AADD-512873032315}" type="sibTrans" cxnId="{CA89BD49-28AC-4E6B-99C1-80168509DD6D}">
      <dgm:prSet/>
      <dgm:spPr/>
      <dgm:t>
        <a:bodyPr/>
        <a:lstStyle/>
        <a:p>
          <a:endParaRPr lang="ru-RU"/>
        </a:p>
      </dgm:t>
    </dgm:pt>
    <dgm:pt modelId="{4B94E0AF-4049-4F1B-AD63-A3709FBB4823}" type="pres">
      <dgm:prSet presAssocID="{4B79BE4D-8647-4725-83F0-4174A3D405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865B43-DA43-45A6-A57B-66E4CB343391}" type="pres">
      <dgm:prSet presAssocID="{99301D64-D35A-4DA7-A719-0A311128705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031C7F-719C-4D97-BE9D-CD63A2C76E19}" type="pres">
      <dgm:prSet presAssocID="{5DAF52BC-8E9B-46FF-9B36-F02E6706B399}" presName="spacer" presStyleCnt="0"/>
      <dgm:spPr/>
    </dgm:pt>
    <dgm:pt modelId="{948AC179-4E0E-4DA7-BE50-288D5FEDF284}" type="pres">
      <dgm:prSet presAssocID="{5F023F24-5BB2-4DA4-9EA4-50AB26406B6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3F96FF-81F1-4FFF-94FB-B23774FF1A58}" type="pres">
      <dgm:prSet presAssocID="{5F023F24-5BB2-4DA4-9EA4-50AB26406B69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10927A-A764-4F0D-9423-F5FBCE8BB9C5}" srcId="{5F023F24-5BB2-4DA4-9EA4-50AB26406B69}" destId="{06E53C99-296D-4FD1-AF4C-53049F72B7D0}" srcOrd="4" destOrd="0" parTransId="{0FE1ABC9-A80B-4EDB-979C-A5DC1976BFF1}" sibTransId="{B8C9F06C-B3CD-4DAE-AFAB-458A057FCA41}"/>
    <dgm:cxn modelId="{039C733D-DDD8-4B4D-9343-81BCB422D12A}" srcId="{5F023F24-5BB2-4DA4-9EA4-50AB26406B69}" destId="{68B9445F-4914-479B-82EC-67F8983A879B}" srcOrd="1" destOrd="0" parTransId="{A29335B6-A355-49E6-B1E2-580FC0700F61}" sibTransId="{723719BA-C871-4DE3-92E7-F6DA669F094F}"/>
    <dgm:cxn modelId="{F64C4F69-F241-4140-9613-43E1AC45E8E1}" type="presOf" srcId="{68B9445F-4914-479B-82EC-67F8983A879B}" destId="{553F96FF-81F1-4FFF-94FB-B23774FF1A58}" srcOrd="0" destOrd="1" presId="urn:microsoft.com/office/officeart/2005/8/layout/vList2"/>
    <dgm:cxn modelId="{CA89BD49-28AC-4E6B-99C1-80168509DD6D}" srcId="{5F023F24-5BB2-4DA4-9EA4-50AB26406B69}" destId="{ACAF1094-FDA4-481F-B831-299B158843C5}" srcOrd="8" destOrd="0" parTransId="{F7A86ED5-C815-4B7C-9669-B4EF18D39103}" sibTransId="{E8E5B25F-5B5D-4E4F-AADD-512873032315}"/>
    <dgm:cxn modelId="{0E7B2931-CF54-449F-9676-A05B776A4ED0}" srcId="{5F023F24-5BB2-4DA4-9EA4-50AB26406B69}" destId="{887C1D92-9192-47ED-AA9D-9A18DF84995F}" srcOrd="3" destOrd="0" parTransId="{04778E94-7003-4032-ACD9-028659D2A610}" sibTransId="{825CE6D0-36FD-48A7-8DD7-40877FAD6948}"/>
    <dgm:cxn modelId="{ACCC7876-AE6D-49E8-9FE7-646B54E7857C}" srcId="{5F023F24-5BB2-4DA4-9EA4-50AB26406B69}" destId="{C0285177-590D-4595-B2CE-FF82AEC1E474}" srcOrd="6" destOrd="0" parTransId="{1D76972B-F0B4-463C-A44F-D7E7397F4074}" sibTransId="{EE0C6915-2063-43F5-A93F-1FCC26681AB0}"/>
    <dgm:cxn modelId="{9046021A-5EE6-485D-8DBD-5365ABDF98CD}" type="presOf" srcId="{C0285177-590D-4595-B2CE-FF82AEC1E474}" destId="{553F96FF-81F1-4FFF-94FB-B23774FF1A58}" srcOrd="0" destOrd="6" presId="urn:microsoft.com/office/officeart/2005/8/layout/vList2"/>
    <dgm:cxn modelId="{EC8D0DC8-75E6-4227-991C-E017F41ACBCA}" srcId="{4B79BE4D-8647-4725-83F0-4174A3D405F7}" destId="{5F023F24-5BB2-4DA4-9EA4-50AB26406B69}" srcOrd="1" destOrd="0" parTransId="{A08454A8-9869-4DFE-BD2C-A02D9E41CE01}" sibTransId="{A18B8BF5-D42B-435E-B97B-995321ADE855}"/>
    <dgm:cxn modelId="{8830FA7A-199B-413B-BAF4-064BFE1BA78F}" srcId="{4B79BE4D-8647-4725-83F0-4174A3D405F7}" destId="{99301D64-D35A-4DA7-A719-0A3111287050}" srcOrd="0" destOrd="0" parTransId="{E892C0A7-953D-4895-9ADF-8109547A8037}" sibTransId="{5DAF52BC-8E9B-46FF-9B36-F02E6706B399}"/>
    <dgm:cxn modelId="{54B697B2-9B62-489D-B9C5-4C42B48140E4}" srcId="{5F023F24-5BB2-4DA4-9EA4-50AB26406B69}" destId="{9F532DE4-74B9-4780-91EB-DD0B51F478A4}" srcOrd="5" destOrd="0" parTransId="{CA32B64C-6B63-492A-8AAD-B09E0CC052EB}" sibTransId="{75D7A665-344A-4765-9FD3-D361119A4034}"/>
    <dgm:cxn modelId="{D2B001B4-5D06-460E-861C-6C3293BC74E7}" type="presOf" srcId="{9F532DE4-74B9-4780-91EB-DD0B51F478A4}" destId="{553F96FF-81F1-4FFF-94FB-B23774FF1A58}" srcOrd="0" destOrd="5" presId="urn:microsoft.com/office/officeart/2005/8/layout/vList2"/>
    <dgm:cxn modelId="{0166B13C-8E81-4CCC-9BE2-FF330DA50C0F}" srcId="{5F023F24-5BB2-4DA4-9EA4-50AB26406B69}" destId="{62AC0B7B-63E7-4E93-B5C6-4B5DABC72465}" srcOrd="7" destOrd="0" parTransId="{0B0D1932-36E6-4AC1-B1A6-1D86F5F1E496}" sibTransId="{A7BA08E3-E298-4B28-B2A5-B29A7146C518}"/>
    <dgm:cxn modelId="{28F81CB3-F578-4905-B314-D62793E5AF4E}" type="presOf" srcId="{4B79BE4D-8647-4725-83F0-4174A3D405F7}" destId="{4B94E0AF-4049-4F1B-AD63-A3709FBB4823}" srcOrd="0" destOrd="0" presId="urn:microsoft.com/office/officeart/2005/8/layout/vList2"/>
    <dgm:cxn modelId="{B36F6C1C-7C62-4375-9ED4-2BABED569508}" type="presOf" srcId="{5F023F24-5BB2-4DA4-9EA4-50AB26406B69}" destId="{948AC179-4E0E-4DA7-BE50-288D5FEDF284}" srcOrd="0" destOrd="0" presId="urn:microsoft.com/office/officeart/2005/8/layout/vList2"/>
    <dgm:cxn modelId="{303C883A-16D6-4656-AEC4-57D757F30932}" type="presOf" srcId="{E84482B0-8C8D-416E-98E7-D30F2C5B458B}" destId="{553F96FF-81F1-4FFF-94FB-B23774FF1A58}" srcOrd="0" destOrd="0" presId="urn:microsoft.com/office/officeart/2005/8/layout/vList2"/>
    <dgm:cxn modelId="{77A1BB98-428F-4724-A066-C3C88A9F75AF}" srcId="{5F023F24-5BB2-4DA4-9EA4-50AB26406B69}" destId="{E84482B0-8C8D-416E-98E7-D30F2C5B458B}" srcOrd="0" destOrd="0" parTransId="{560B6C45-9AA5-4BA0-A1DB-436B3EB5C71A}" sibTransId="{6409F042-18FF-4DAD-8962-1850BA03EB06}"/>
    <dgm:cxn modelId="{CBE69F14-0D1F-4C29-9114-F82C30D63302}" type="presOf" srcId="{ACAF1094-FDA4-481F-B831-299B158843C5}" destId="{553F96FF-81F1-4FFF-94FB-B23774FF1A58}" srcOrd="0" destOrd="8" presId="urn:microsoft.com/office/officeart/2005/8/layout/vList2"/>
    <dgm:cxn modelId="{0AF17ED8-9F09-4905-AA90-220A150B24D0}" type="presOf" srcId="{BBC07213-8EF2-46B6-B0AB-883EE1584544}" destId="{553F96FF-81F1-4FFF-94FB-B23774FF1A58}" srcOrd="0" destOrd="2" presId="urn:microsoft.com/office/officeart/2005/8/layout/vList2"/>
    <dgm:cxn modelId="{286A3D5C-94EA-43A0-BAF0-9611BA7F39D4}" type="presOf" srcId="{06E53C99-296D-4FD1-AF4C-53049F72B7D0}" destId="{553F96FF-81F1-4FFF-94FB-B23774FF1A58}" srcOrd="0" destOrd="4" presId="urn:microsoft.com/office/officeart/2005/8/layout/vList2"/>
    <dgm:cxn modelId="{85C0C29C-5CD6-4431-A683-E892A95FFFDE}" type="presOf" srcId="{887C1D92-9192-47ED-AA9D-9A18DF84995F}" destId="{553F96FF-81F1-4FFF-94FB-B23774FF1A58}" srcOrd="0" destOrd="3" presId="urn:microsoft.com/office/officeart/2005/8/layout/vList2"/>
    <dgm:cxn modelId="{9567D931-0385-4231-9C70-3B27C5396801}" type="presOf" srcId="{62AC0B7B-63E7-4E93-B5C6-4B5DABC72465}" destId="{553F96FF-81F1-4FFF-94FB-B23774FF1A58}" srcOrd="0" destOrd="7" presId="urn:microsoft.com/office/officeart/2005/8/layout/vList2"/>
    <dgm:cxn modelId="{2CFE2F9E-9008-476F-99EC-49FBEE871D8E}" type="presOf" srcId="{99301D64-D35A-4DA7-A719-0A3111287050}" destId="{EF865B43-DA43-45A6-A57B-66E4CB343391}" srcOrd="0" destOrd="0" presId="urn:microsoft.com/office/officeart/2005/8/layout/vList2"/>
    <dgm:cxn modelId="{FADDBE20-5BF2-450F-940C-0892CF8A6AAF}" srcId="{5F023F24-5BB2-4DA4-9EA4-50AB26406B69}" destId="{BBC07213-8EF2-46B6-B0AB-883EE1584544}" srcOrd="2" destOrd="0" parTransId="{1C1E76FD-C955-46EB-8473-A07622A8CF5B}" sibTransId="{963CECA2-B877-4CA0-8AC0-5589BD7D3A1E}"/>
    <dgm:cxn modelId="{3EBAD134-D93D-4219-8FC5-D6E706394DE5}" type="presParOf" srcId="{4B94E0AF-4049-4F1B-AD63-A3709FBB4823}" destId="{EF865B43-DA43-45A6-A57B-66E4CB343391}" srcOrd="0" destOrd="0" presId="urn:microsoft.com/office/officeart/2005/8/layout/vList2"/>
    <dgm:cxn modelId="{776BEA86-9BE8-4CC2-BEDD-F112BFBFD6D6}" type="presParOf" srcId="{4B94E0AF-4049-4F1B-AD63-A3709FBB4823}" destId="{11031C7F-719C-4D97-BE9D-CD63A2C76E19}" srcOrd="1" destOrd="0" presId="urn:microsoft.com/office/officeart/2005/8/layout/vList2"/>
    <dgm:cxn modelId="{A4857A8B-A831-466E-92B2-8A816A8EA280}" type="presParOf" srcId="{4B94E0AF-4049-4F1B-AD63-A3709FBB4823}" destId="{948AC179-4E0E-4DA7-BE50-288D5FEDF284}" srcOrd="2" destOrd="0" presId="urn:microsoft.com/office/officeart/2005/8/layout/vList2"/>
    <dgm:cxn modelId="{16B2EC16-E777-4A22-BBB2-7768CD6AA0CB}" type="presParOf" srcId="{4B94E0AF-4049-4F1B-AD63-A3709FBB4823}" destId="{553F96FF-81F1-4FFF-94FB-B23774FF1A5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65B43-DA43-45A6-A57B-66E4CB343391}">
      <dsp:nvSpPr>
        <dsp:cNvPr id="0" name=""/>
        <dsp:cNvSpPr/>
      </dsp:nvSpPr>
      <dsp:spPr>
        <a:xfrm>
          <a:off x="0" y="42763"/>
          <a:ext cx="10140043" cy="55165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accent2">
                  <a:lumMod val="50000"/>
                </a:schemeClr>
              </a:solidFill>
            </a:rPr>
            <a:t>Основные нововведения</a:t>
          </a:r>
          <a:endParaRPr lang="ru-RU" sz="23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6930" y="69693"/>
        <a:ext cx="10086183" cy="497795"/>
      </dsp:txXfrm>
    </dsp:sp>
    <dsp:sp modelId="{948AC179-4E0E-4DA7-BE50-288D5FEDF284}">
      <dsp:nvSpPr>
        <dsp:cNvPr id="0" name=""/>
        <dsp:cNvSpPr/>
      </dsp:nvSpPr>
      <dsp:spPr>
        <a:xfrm>
          <a:off x="0" y="660658"/>
          <a:ext cx="10140043" cy="551655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accent2">
                  <a:lumMod val="50000"/>
                </a:schemeClr>
              </a:solidFill>
            </a:rPr>
            <a:t>Новый механизм целевого обучения</a:t>
          </a:r>
          <a:endParaRPr lang="ru-RU" sz="23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6930" y="687588"/>
        <a:ext cx="10086183" cy="497795"/>
      </dsp:txXfrm>
    </dsp:sp>
    <dsp:sp modelId="{553F96FF-81F1-4FFF-94FB-B23774FF1A58}">
      <dsp:nvSpPr>
        <dsp:cNvPr id="0" name=""/>
        <dsp:cNvSpPr/>
      </dsp:nvSpPr>
      <dsp:spPr>
        <a:xfrm>
          <a:off x="0" y="1212313"/>
          <a:ext cx="10140043" cy="428490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60000"/>
              <a:lumOff val="40000"/>
            </a:schemeClr>
          </a:solidFill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1946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Заказчики формируют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предложения 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о заключении договоров о целевом обучении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В предложениях заказчики указывают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требования к гражданам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, желающим заключить договор о целевом обучении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Граждане подают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заявки 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на заключение договора о целевом обучении в соответствии с предложениями заказчиков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Договор о целевом обучении с гражданином, поступающим на обучение, заключается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после зачисления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При подготовке к заключению и заключении договоров о целевом обучении используется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Единая цифровая платформа в сфере занятости и трудовых отношений «Работа в России»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Срок трудовой деятельности в соответствии с договором о целевом обучении –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от 3 до 5 лет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Возможно прохождение гражданином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практической подготовки </a:t>
          </a: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у заказчика/работодателя и сопровождение гражданина наставником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Заказчик может установить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требования к успеваемости гражданина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800" kern="1200" dirty="0" smtClean="0">
              <a:solidFill>
                <a:schemeClr val="accent2">
                  <a:lumMod val="50000"/>
                </a:schemeClr>
              </a:solidFill>
            </a:rPr>
            <a:t>При поступлении на обучение или во время обучения по образовательной программе гражданин вправе заключить договор о целевом обучении </a:t>
          </a: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только с одним заказчиком</a:t>
          </a:r>
          <a:endParaRPr lang="ru-RU" sz="1800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0" y="1212313"/>
        <a:ext cx="10140043" cy="4284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9EBBB6-4AD4-4849-853D-A58D14AEBD91}" type="datetimeFigureOut">
              <a:rPr lang="ru-RU" smtClean="0"/>
              <a:t>13.05.2026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1E751-CBD7-4D1E-A268-F0B2491301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74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1E751-CBD7-4D1E-A268-F0B24913012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051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Сделать ментальную карту после мозгового штурма по вопросам кейса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Он-лайн инструмент MindMeister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prstClr val="black"/>
                </a:solidFill>
              </a:rPr>
              <a:pPr/>
              <a:t>3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82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Сделать ментальную карту после мозгового штурма по вопросам кейса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Он-лайн инструмент MindMeister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364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1E751-CBD7-4D1E-A268-F0B249130129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424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Сделать ментальную карту после мозгового штурма по вопросам кейса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Он-лайн инструмент MindMeister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ru-RU">
                <a:solidFill>
                  <a:prstClr val="black"/>
                </a:solidFill>
              </a:rPr>
              <a:pPr/>
              <a:t>11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182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38767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6338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2296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981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8066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8318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5891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293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7775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96027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969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E2A652-B40F-4C74-B859-559E40E11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0E16372-2B0D-435E-ABB8-E47586009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39" indent="0" algn="ctr">
              <a:buNone/>
              <a:defRPr sz="2000"/>
            </a:lvl2pPr>
            <a:lvl3pPr marL="914277" indent="0" algn="ctr">
              <a:buNone/>
              <a:defRPr sz="1799"/>
            </a:lvl3pPr>
            <a:lvl4pPr marL="1371416" indent="0" algn="ctr">
              <a:buNone/>
              <a:defRPr sz="1599"/>
            </a:lvl4pPr>
            <a:lvl5pPr marL="1828555" indent="0" algn="ctr">
              <a:buNone/>
              <a:defRPr sz="1599"/>
            </a:lvl5pPr>
            <a:lvl6pPr marL="2285695" indent="0" algn="ctr">
              <a:buNone/>
              <a:defRPr sz="1599"/>
            </a:lvl6pPr>
            <a:lvl7pPr marL="2742833" indent="0" algn="ctr">
              <a:buNone/>
              <a:defRPr sz="1599"/>
            </a:lvl7pPr>
            <a:lvl8pPr marL="3199972" indent="0" algn="ctr">
              <a:buNone/>
              <a:defRPr sz="1599"/>
            </a:lvl8pPr>
            <a:lvl9pPr marL="3657111" indent="0" algn="ctr">
              <a:buNone/>
              <a:defRPr sz="1599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83CC77-B93E-4F66-A696-006E7407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D5EB09-FDCD-416A-86C5-4E56444D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83E94B-F99A-4037-8D9C-E673DFE6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4796F9-71C0-4F71-9595-F33DF1FCE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6"/>
            <a:ext cx="12192000" cy="685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4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76AC05-52A7-44D3-8BDA-B3CB5738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EBE3A9-8C33-4310-8DC9-2B08F916C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34658B-2327-4754-AF9F-632D65CE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BEED01-9AA6-4960-BC77-9876E9CD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2E5607-1489-42A7-8A1E-CF784809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003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90ABF2-693D-4B61-A398-75609F24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C68ACA-FD14-4106-83B7-C54880B96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3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7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41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55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69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83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972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1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50375B-64D5-41BE-BFF9-1E76A2059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04D726-1344-4AA3-9AC4-5D148873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EE5538-ABD1-43B5-A7FF-AF0B7CEF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27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738EFB-82F3-48D9-8492-ACB86DD8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9E6E69-764F-490E-8BF7-6F4F6ABAD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6F471E-628E-4752-A3BE-BD7AD2A50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40B598-D9F4-43C2-8545-5C11D7349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287B538-EDC4-4652-BA3B-94C3E4C5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AA1991-9EFA-4AD2-8B6D-8EDB4671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0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B4ACE9-D751-4635-8ADA-0AAC5D07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A9EEC3-DD0E-4048-995E-DC80DF15D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9" indent="0">
              <a:buNone/>
              <a:defRPr sz="2000" b="1"/>
            </a:lvl2pPr>
            <a:lvl3pPr marL="914277" indent="0">
              <a:buNone/>
              <a:defRPr sz="1799" b="1"/>
            </a:lvl3pPr>
            <a:lvl4pPr marL="1371416" indent="0">
              <a:buNone/>
              <a:defRPr sz="1599" b="1"/>
            </a:lvl4pPr>
            <a:lvl5pPr marL="1828555" indent="0">
              <a:buNone/>
              <a:defRPr sz="1599" b="1"/>
            </a:lvl5pPr>
            <a:lvl6pPr marL="2285695" indent="0">
              <a:buNone/>
              <a:defRPr sz="1599" b="1"/>
            </a:lvl6pPr>
            <a:lvl7pPr marL="2742833" indent="0">
              <a:buNone/>
              <a:defRPr sz="1599" b="1"/>
            </a:lvl7pPr>
            <a:lvl8pPr marL="3199972" indent="0">
              <a:buNone/>
              <a:defRPr sz="1599" b="1"/>
            </a:lvl8pPr>
            <a:lvl9pPr marL="3657111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C4DBC4-5945-4210-8715-BA0ECCD8E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2FAE5FA-FE14-4242-9B69-17A39F88C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9" indent="0">
              <a:buNone/>
              <a:defRPr sz="2000" b="1"/>
            </a:lvl2pPr>
            <a:lvl3pPr marL="914277" indent="0">
              <a:buNone/>
              <a:defRPr sz="1799" b="1"/>
            </a:lvl3pPr>
            <a:lvl4pPr marL="1371416" indent="0">
              <a:buNone/>
              <a:defRPr sz="1599" b="1"/>
            </a:lvl4pPr>
            <a:lvl5pPr marL="1828555" indent="0">
              <a:buNone/>
              <a:defRPr sz="1599" b="1"/>
            </a:lvl5pPr>
            <a:lvl6pPr marL="2285695" indent="0">
              <a:buNone/>
              <a:defRPr sz="1599" b="1"/>
            </a:lvl6pPr>
            <a:lvl7pPr marL="2742833" indent="0">
              <a:buNone/>
              <a:defRPr sz="1599" b="1"/>
            </a:lvl7pPr>
            <a:lvl8pPr marL="3199972" indent="0">
              <a:buNone/>
              <a:defRPr sz="1599" b="1"/>
            </a:lvl8pPr>
            <a:lvl9pPr marL="3657111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7109484-25EB-45C1-82CA-A1C8A0D08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AEB9E93-6511-4E11-9A4C-38154721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4BB033C-5116-4FEC-9D3E-82EC4A926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ECAC0A2-0C0D-4498-9272-ABB993F5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62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CB4C5F-5C08-44B3-B774-0F56C1C90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FC5E68-2B46-4289-9432-C416AB042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720C24-3C1B-4CD6-B2AE-67F4A8ED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E84606-97B9-4764-8AA1-1381362F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70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420F7EC-AB6A-4568-B552-FA322E46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83592C3-90DE-4BAB-B0CB-C54A4EEC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3F9BB9-75F0-48E2-B257-CDC3F9292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301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D32946-7954-423C-9C85-6BED5472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75E9EC-1DA7-4B8B-9FF4-B590C0219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71C4A94-7056-4BFA-8278-F9A56C969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99"/>
            </a:lvl1pPr>
            <a:lvl2pPr marL="457139" indent="0">
              <a:buNone/>
              <a:defRPr sz="1399"/>
            </a:lvl2pPr>
            <a:lvl3pPr marL="914277" indent="0">
              <a:buNone/>
              <a:defRPr sz="1200"/>
            </a:lvl3pPr>
            <a:lvl4pPr marL="1371416" indent="0">
              <a:buNone/>
              <a:defRPr sz="1000"/>
            </a:lvl4pPr>
            <a:lvl5pPr marL="1828555" indent="0">
              <a:buNone/>
              <a:defRPr sz="1000"/>
            </a:lvl5pPr>
            <a:lvl6pPr marL="2285695" indent="0">
              <a:buNone/>
              <a:defRPr sz="1000"/>
            </a:lvl6pPr>
            <a:lvl7pPr marL="2742833" indent="0">
              <a:buNone/>
              <a:defRPr sz="1000"/>
            </a:lvl7pPr>
            <a:lvl8pPr marL="3199972" indent="0">
              <a:buNone/>
              <a:defRPr sz="1000"/>
            </a:lvl8pPr>
            <a:lvl9pPr marL="365711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6EE72F0-EBBB-436B-A9A5-F0D4655EE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C9241A-C9A7-42DC-9DDC-E995525DE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D0B6FA-E212-405A-8B4C-A848F3772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4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07742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9F471-5EBC-4BA2-A4ED-61D7FEB61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519A7EC-43B9-4636-A980-AAA236088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39" indent="0">
              <a:buNone/>
              <a:defRPr sz="2800"/>
            </a:lvl2pPr>
            <a:lvl3pPr marL="914277" indent="0">
              <a:buNone/>
              <a:defRPr sz="2400"/>
            </a:lvl3pPr>
            <a:lvl4pPr marL="1371416" indent="0">
              <a:buNone/>
              <a:defRPr sz="2000"/>
            </a:lvl4pPr>
            <a:lvl5pPr marL="1828555" indent="0">
              <a:buNone/>
              <a:defRPr sz="2000"/>
            </a:lvl5pPr>
            <a:lvl6pPr marL="2285695" indent="0">
              <a:buNone/>
              <a:defRPr sz="2000"/>
            </a:lvl6pPr>
            <a:lvl7pPr marL="2742833" indent="0">
              <a:buNone/>
              <a:defRPr sz="2000"/>
            </a:lvl7pPr>
            <a:lvl8pPr marL="3199972" indent="0">
              <a:buNone/>
              <a:defRPr sz="2000"/>
            </a:lvl8pPr>
            <a:lvl9pPr marL="3657111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545CD2E-18C0-446A-8AE9-7AA160530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99"/>
            </a:lvl1pPr>
            <a:lvl2pPr marL="457139" indent="0">
              <a:buNone/>
              <a:defRPr sz="1399"/>
            </a:lvl2pPr>
            <a:lvl3pPr marL="914277" indent="0">
              <a:buNone/>
              <a:defRPr sz="1200"/>
            </a:lvl3pPr>
            <a:lvl4pPr marL="1371416" indent="0">
              <a:buNone/>
              <a:defRPr sz="1000"/>
            </a:lvl4pPr>
            <a:lvl5pPr marL="1828555" indent="0">
              <a:buNone/>
              <a:defRPr sz="1000"/>
            </a:lvl5pPr>
            <a:lvl6pPr marL="2285695" indent="0">
              <a:buNone/>
              <a:defRPr sz="1000"/>
            </a:lvl6pPr>
            <a:lvl7pPr marL="2742833" indent="0">
              <a:buNone/>
              <a:defRPr sz="1000"/>
            </a:lvl7pPr>
            <a:lvl8pPr marL="3199972" indent="0">
              <a:buNone/>
              <a:defRPr sz="1000"/>
            </a:lvl8pPr>
            <a:lvl9pPr marL="3657111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90159F2-AD42-4B20-BA24-94F13488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38F3D6-AC27-4D5E-8BFD-D4D38194A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F064B3-8E5F-441D-89A1-17948872D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15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56F776-6A86-46C0-884A-44FEE93E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131111-7C48-4BF7-A7D0-3A67AEFBB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878A1D-C501-4772-966E-E5AB2B0A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68F208-BF61-4259-B69C-D343AF338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6F25F0-BD67-4223-8DE9-AC560FFE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505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83D790F-9177-4742-A8BA-4AA8F7179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AA42FAC-2866-4B3F-B853-8B863F9D5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0AD9BC-A09F-4D9D-AABC-63F3606F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EC170F-7FF2-48E2-A174-CC7FD904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7BC5CD-7C91-43A1-B2B7-49DB2260B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58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501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0839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815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839986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4184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29610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019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4555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3113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61012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894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360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5938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00262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851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25206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452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8229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849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670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174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437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57466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6610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306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8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0413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6092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514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021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8943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0669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60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4372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3697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258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641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96635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79671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62179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229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986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2613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6660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4048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94074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181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26367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7919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6523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84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42719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5559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4002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1368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859425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6151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7044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4503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185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6952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842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2302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208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4003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5919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5476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3775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56204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7692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746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2454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4078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953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5644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0119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0542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67449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3891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6" name="Google Shape;2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9134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29313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-29083"/>
            <a:ext cx="12192000" cy="1854707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94" y="168690"/>
            <a:ext cx="1202211" cy="825818"/>
          </a:xfrm>
          <a:prstGeom prst="rect">
            <a:avLst/>
          </a:prstGeom>
        </p:spPr>
      </p:pic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9548812" cy="825818"/>
          </a:xfrm>
        </p:spPr>
        <p:txBody>
          <a:bodyPr anchor="ctr"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1pPr>
            <a:lvl2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2pPr>
            <a:lvl3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3pPr>
            <a:lvl4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4pPr>
            <a:lvl5pPr>
              <a:defRPr b="1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999510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915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86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6A2BCE-42E8-4C2B-A6A3-2C0F0B83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8ADDAB-1EE4-47EC-85C0-C91F7A84D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720296-C7F2-4679-96C7-181769DBE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2026/5/13</a:t>
            </a:fld>
            <a:endParaRPr lang="zh-CN" altLang="en-US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9CF5F3-D0E8-49C4-B47D-A92CC8569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340791-0379-4B63-B0C8-4AD94ACBA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B83435-EA42-4912-81DB-5E1EBFAAD4A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06"/>
            <a:ext cx="12192000" cy="6854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6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</p:sldLayoutIdLst>
  <p:txStyles>
    <p:titleStyle>
      <a:lvl1pPr algn="l" defTabSz="91427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0" indent="-228570" algn="l" defTabSz="9142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47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86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125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264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402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541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681" indent="-228570" algn="l" defTabSz="9142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39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77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6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5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695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833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972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111" algn="l" defTabSz="91427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98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4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90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82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03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13.05.2026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30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7F004-FFC9-4B65-914E-F3D78911B768}" type="datetimeFigureOut">
              <a:rPr lang="ru-RU" smtClean="0">
                <a:solidFill>
                  <a:srgbClr val="073E87"/>
                </a:solidFill>
              </a:rPr>
              <a:pPr/>
              <a:t>14.05.2026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6B997-5A7D-4B4D-A281-C48BA65D55B5}" type="slidenum">
              <a:rPr lang="ru-RU" smtClean="0">
                <a:solidFill>
                  <a:srgbClr val="073E87"/>
                </a:solidFill>
              </a:rPr>
              <a:pPr/>
              <a:t>‹#›</a:t>
            </a:fld>
            <a:endParaRPr 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spu.ru/abitur/bachelor/tselevoy-priyem/doc2021/&#1062;&#1077;&#1083;&#1077;&#1074;&#1072;&#1103;_&#1082;&#1074;&#1086;&#1090;&#1072;_&#1085;&#1072;_2024_&#1075;_&#1055;&#1086;&#1089;&#1090;&#1072;&#1085;&#1086;&#1074;&#1083;&#1077;&#1085;&#1080;&#1077;_&#1055;&#1088;&#1072;&#1074;&#1080;&#1090;&#1077;&#1083;&#1100;&#1089;&#1090;&#1074;&#1072;.pdf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8.xml"/><Relationship Id="rId6" Type="http://schemas.openxmlformats.org/officeDocument/2006/relationships/hyperlink" Target="http://publication.pravo.gov.ru/document/0001202504080016" TargetMode="External"/><Relationship Id="rId5" Type="http://schemas.openxmlformats.org/officeDocument/2006/relationships/hyperlink" Target="https://nspu.ru/abitur/bachelor/tselevoy-priyem/doc2021/0001202304140038.pdf" TargetMode="External"/><Relationship Id="rId4" Type="http://schemas.openxmlformats.org/officeDocument/2006/relationships/hyperlink" Target="https://nspu.ru/abitur/bachelor/tselevoy-priyem/doc2021/&#1055;&#1086;&#1089;&#1090;&#1072;&#1085;&#1086;&#1074;&#1083;&#1077;&#1085;&#1080;&#1077;%20&#1055;&#1088;&#1072;&#1074;&#1080;&#1090;&#1077;&#1083;&#1100;&#1089;&#1090;&#1074;&#1072;%20&#1056;&#1086;&#1089;&#1089;&#1080;&#1081;&#1089;&#1082;&#1086;&#1081;%20&#1060;&#1077;&#1076;&#1077;&#1088;&#1072;&#1094;&#1080;&#1080;%20&#1086;&#1090;%2027.04.2024%20&#8470;%20555.pdf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9.png"/><Relationship Id="rId3" Type="http://schemas.openxmlformats.org/officeDocument/2006/relationships/hyperlink" Target="http://abiturient.tspu.edu.ru/wp-content/uploads/2022/10/Zaohno.pdf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5" Type="http://schemas.openxmlformats.org/officeDocument/2006/relationships/image" Target="../media/image31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google.com/url?sa=t&amp;source=web&amp;rct=j&amp;opi=89978449&amp;url=https://trudvsem.ru/&amp;ved=2ahUKEwjh3KLZkLGNAxWFR1UIHbOFMAMQFnoECAwQAQ&amp;usg=AOvVaw2_ZY01PLL6cfnixb1l0jM1" TargetMode="External"/><Relationship Id="rId1" Type="http://schemas.openxmlformats.org/officeDocument/2006/relationships/slideLayout" Target="../slideLayouts/slideLayout9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abiturient.tspu.ru/pk2026/" TargetMode="External"/><Relationship Id="rId1" Type="http://schemas.openxmlformats.org/officeDocument/2006/relationships/slideLayout" Target="../slideLayouts/slideLayout8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biturient.tspu.edu.ru/wp-content/uploads/2023/12/Soglas-PD.pdf" TargetMode="External"/><Relationship Id="rId2" Type="http://schemas.openxmlformats.org/officeDocument/2006/relationships/hyperlink" Target="https://drive.google.com/file/d/1_cn88CyI0LAF0ACmM2KjE80pB5sMi3q1/view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tspu.ru/" TargetMode="External"/><Relationship Id="rId2" Type="http://schemas.openxmlformats.org/officeDocument/2006/relationships/hyperlink" Target="mailto:pktspu@tspu.edu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abiturient.tspu" TargetMode="External"/><Relationship Id="rId5" Type="http://schemas.openxmlformats.org/officeDocument/2006/relationships/hyperlink" Target="https://tspu.ru/ppk/" TargetMode="External"/><Relationship Id="rId4" Type="http://schemas.openxmlformats.org/officeDocument/2006/relationships/hyperlink" Target="http://abiturient.tspu.ru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abiturient.tspu.edu.ru/wp-content/uploads/2022/10/Zaohno.pdf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www.tspu.edu.ru/ppk" TargetMode="External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hyperlink" Target="https://tspu.ru/ppk/26465/" TargetMode="External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6.png"/><Relationship Id="rId7" Type="http://schemas.openxmlformats.org/officeDocument/2006/relationships/image" Target="../media/image2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8676" y="-59819"/>
            <a:ext cx="11253324" cy="691781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" y="-33888"/>
            <a:ext cx="12192000" cy="950120"/>
          </a:xfrm>
          <a:prstGeom prst="rect">
            <a:avLst/>
          </a:prstGeom>
          <a:gradFill>
            <a:gsLst>
              <a:gs pos="0">
                <a:srgbClr val="085C88">
                  <a:alpha val="0"/>
                </a:srgbClr>
              </a:gs>
              <a:gs pos="100000">
                <a:srgbClr val="085C88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prstClr val="white"/>
              </a:solidFill>
              <a:latin typeface="Candar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2600" y="226864"/>
            <a:ext cx="9760438" cy="5078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/>
            <a:r>
              <a:rPr lang="ru-RU" sz="27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ТОМСКИЙ ГОСУДАРСТВЕННЫЙ</a:t>
            </a:r>
            <a:r>
              <a:rPr lang="en-US" sz="27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ПЕДАГОГИЧЕСКИЙ</a:t>
            </a:r>
            <a:r>
              <a:rPr lang="en-US" sz="27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sz="2700" b="1" dirty="0">
                <a:solidFill>
                  <a:prstClr val="white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anose="020B0604020202020204" pitchFamily="34" charset="0"/>
              </a:rPr>
              <a:t>УНИВЕРСИТЕТ</a:t>
            </a:r>
          </a:p>
        </p:txBody>
      </p:sp>
      <p:pic>
        <p:nvPicPr>
          <p:cNvPr id="6" name="Picture 2" descr="G:\maket\logo\logo\логотип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1136" y="210283"/>
            <a:ext cx="2929914" cy="115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0" y="5408568"/>
            <a:ext cx="11554303" cy="1360419"/>
          </a:xfrm>
          <a:prstGeom prst="rect">
            <a:avLst/>
          </a:prstGeom>
          <a:solidFill>
            <a:srgbClr val="FFFFFF">
              <a:alpha val="47059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68580" tIns="34290" rIns="68580" bIns="34290" rtlCol="0" anchor="ctr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Roboto Condensed" panose="02000000000000000000" pitchFamily="2" charset="0"/>
              </a:rPr>
              <a:t>«Целевое поступление и обучение в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Roboto Condensed" panose="02000000000000000000" pitchFamily="2" charset="0"/>
              </a:rPr>
              <a:t>ТГПУ» </a:t>
            </a:r>
          </a:p>
          <a:p>
            <a:pPr algn="ctr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Roboto Condensed" panose="02000000000000000000" pitchFamily="2" charset="0"/>
              </a:rPr>
              <a:t>Печенкина Татьяна Иннокентьевна,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Roboto Condensed" panose="02000000000000000000" pitchFamily="2" charset="0"/>
              </a:rPr>
              <a:t>Начальник управления профессиональной ориентации и карьерного развития ТГПУ,</a:t>
            </a:r>
          </a:p>
        </p:txBody>
      </p:sp>
    </p:spTree>
    <p:extLst>
      <p:ext uri="{BB962C8B-B14F-4D97-AF65-F5344CB8AC3E}">
        <p14:creationId xmlns:p14="http://schemas.microsoft.com/office/powerpoint/2010/main" val="32355188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80" y="2814362"/>
            <a:ext cx="9547163" cy="302814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3387726" y="111538"/>
            <a:ext cx="7234010" cy="82581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70C0"/>
                </a:solidFill>
                <a:latin typeface="Century Gothic" panose="020B0502020202020204" pitchFamily="34" charset="0"/>
                <a:ea typeface="+mn-ea"/>
              </a:rPr>
              <a:t>Действия заказчика и поступающего на места в пределах целевой квоты в ФГБОУ ВО «ТГПУ» в </a:t>
            </a:r>
            <a:r>
              <a:rPr lang="ru-RU" sz="1800" dirty="0" smtClean="0">
                <a:solidFill>
                  <a:srgbClr val="0070C0"/>
                </a:solidFill>
                <a:latin typeface="Century Gothic" panose="020B0502020202020204" pitchFamily="34" charset="0"/>
                <a:ea typeface="+mn-ea"/>
              </a:rPr>
              <a:t>2025 </a:t>
            </a:r>
            <a:r>
              <a:rPr lang="ru-RU" sz="1800" dirty="0">
                <a:solidFill>
                  <a:srgbClr val="0070C0"/>
                </a:solidFill>
                <a:latin typeface="Century Gothic" panose="020B0502020202020204" pitchFamily="34" charset="0"/>
                <a:ea typeface="+mn-ea"/>
              </a:rPr>
              <a:t>году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srgbClr val="0070C0"/>
              </a:solidFill>
              <a:latin typeface="Century Gothic" panose="020B0502020202020204" pitchFamily="34" charset="0"/>
              <a:ea typeface="+mn-e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9421" y="842778"/>
            <a:ext cx="56769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854746"/>
                </a:solidFill>
              </a:rPr>
              <a:t>Заказчик</a:t>
            </a:r>
            <a:r>
              <a:rPr lang="ru-RU" b="1" dirty="0">
                <a:solidFill>
                  <a:srgbClr val="854746"/>
                </a:solidFill>
              </a:rPr>
              <a:t>: </a:t>
            </a:r>
          </a:p>
          <a:p>
            <a:r>
              <a:rPr lang="ru-RU" dirty="0">
                <a:solidFill>
                  <a:srgbClr val="854746"/>
                </a:solidFill>
              </a:rPr>
              <a:t>1. </a:t>
            </a:r>
            <a:r>
              <a:rPr lang="ru-RU" dirty="0">
                <a:solidFill>
                  <a:srgbClr val="854746"/>
                </a:solidFill>
                <a:latin typeface="var(--ui-font-family-primary, var(--ui-font-family-helvetica))"/>
              </a:rPr>
              <a:t>размещает </a:t>
            </a:r>
            <a:r>
              <a:rPr lang="ru-RU" b="1" dirty="0">
                <a:solidFill>
                  <a:srgbClr val="854746"/>
                </a:solidFill>
                <a:latin typeface="var(--ui-font-family-primary, var(--ui-font-family-helvetica))"/>
              </a:rPr>
              <a:t>предложения по квоте</a:t>
            </a:r>
            <a:r>
              <a:rPr lang="ru-RU" dirty="0">
                <a:solidFill>
                  <a:srgbClr val="854746"/>
                </a:solidFill>
                <a:latin typeface="var(--ui-font-family-primary, var(--ui-font-family-helvetica))"/>
              </a:rPr>
              <a:t> на единой цифровой платформе в сфере занятости и трудовых отношений «Работа в России» (ЕЦП «Работа в России»)</a:t>
            </a:r>
            <a:r>
              <a:rPr lang="ru-RU" b="1" dirty="0">
                <a:solidFill>
                  <a:srgbClr val="854746"/>
                </a:solidFill>
                <a:latin typeface="var(--ui-font-family-primary, var(--ui-font-family-helvetica))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var(--ui-font-family-primary, var(--ui-font-family-helvetica))"/>
              </a:rPr>
              <a:t>не позднее 10 </a:t>
            </a:r>
            <a:r>
              <a:rPr lang="ru-RU" b="1" dirty="0" smtClean="0">
                <a:solidFill>
                  <a:srgbClr val="FF0000"/>
                </a:solidFill>
                <a:latin typeface="var(--ui-font-family-primary, var(--ui-font-family-helvetica))"/>
              </a:rPr>
              <a:t>июня</a:t>
            </a:r>
          </a:p>
          <a:p>
            <a:r>
              <a:rPr lang="ru-RU" dirty="0" smtClean="0">
                <a:solidFill>
                  <a:srgbClr val="854746"/>
                </a:solidFill>
              </a:rPr>
              <a:t> </a:t>
            </a:r>
            <a:endParaRPr lang="ru-RU" dirty="0">
              <a:solidFill>
                <a:srgbClr val="854746"/>
              </a:solidFill>
            </a:endParaRPr>
          </a:p>
          <a:p>
            <a:r>
              <a:rPr lang="ru-RU" dirty="0">
                <a:solidFill>
                  <a:srgbClr val="854746"/>
                </a:solidFill>
              </a:rPr>
              <a:t>2. после издания приказа о зачислении на места целевой квоты </a:t>
            </a:r>
            <a:r>
              <a:rPr lang="ru-RU" b="1" dirty="0" smtClean="0">
                <a:solidFill>
                  <a:srgbClr val="FF0000"/>
                </a:solidFill>
              </a:rPr>
              <a:t>(3 </a:t>
            </a:r>
            <a:r>
              <a:rPr lang="ru-RU" b="1" dirty="0" smtClean="0">
                <a:solidFill>
                  <a:srgbClr val="FF0000"/>
                </a:solidFill>
              </a:rPr>
              <a:t>августа) </a:t>
            </a:r>
            <a:r>
              <a:rPr lang="ru-RU" dirty="0">
                <a:solidFill>
                  <a:srgbClr val="854746"/>
                </a:solidFill>
              </a:rPr>
              <a:t>заключает </a:t>
            </a:r>
            <a:r>
              <a:rPr lang="ru-RU" b="1" dirty="0">
                <a:solidFill>
                  <a:srgbClr val="854746"/>
                </a:solidFill>
              </a:rPr>
              <a:t>договор о целевом обучении </a:t>
            </a:r>
            <a:endParaRPr lang="ru-RU" b="1" dirty="0" smtClean="0">
              <a:solidFill>
                <a:srgbClr val="854746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b="1" dirty="0">
                <a:solidFill>
                  <a:srgbClr val="FF0000"/>
                </a:solidFill>
              </a:rPr>
              <a:t>с </a:t>
            </a:r>
            <a:r>
              <a:rPr lang="ru-RU" b="1" dirty="0" smtClean="0">
                <a:solidFill>
                  <a:srgbClr val="FF0000"/>
                </a:solidFill>
              </a:rPr>
              <a:t>3 </a:t>
            </a:r>
            <a:r>
              <a:rPr lang="ru-RU" b="1" dirty="0" smtClean="0">
                <a:solidFill>
                  <a:srgbClr val="FF0000"/>
                </a:solidFill>
              </a:rPr>
              <a:t>августа </a:t>
            </a:r>
            <a:r>
              <a:rPr lang="ru-RU" b="1" dirty="0">
                <a:solidFill>
                  <a:srgbClr val="FF0000"/>
                </a:solidFill>
              </a:rPr>
              <a:t>по 1 сентября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3226" y="775939"/>
            <a:ext cx="56905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854746"/>
                </a:solidFill>
              </a:rPr>
              <a:t>Поступающий</a:t>
            </a:r>
            <a:r>
              <a:rPr lang="ru-RU" dirty="0">
                <a:solidFill>
                  <a:srgbClr val="854746"/>
                </a:solidFill>
              </a:rPr>
              <a:t> на места в пределах квоты приёма на целевое обучение: </a:t>
            </a:r>
          </a:p>
          <a:p>
            <a:r>
              <a:rPr lang="ru-RU" dirty="0">
                <a:solidFill>
                  <a:srgbClr val="854746"/>
                </a:solidFill>
              </a:rPr>
              <a:t>1. подаёт одновременно с заявлением о приёме на целевое обучение в пределах квоты в ФГБОУ ВО </a:t>
            </a:r>
            <a:r>
              <a:rPr lang="ru-RU" dirty="0" smtClean="0">
                <a:solidFill>
                  <a:srgbClr val="854746"/>
                </a:solidFill>
              </a:rPr>
              <a:t>«ТГПУ»</a:t>
            </a:r>
            <a:r>
              <a:rPr lang="ru-RU" dirty="0">
                <a:solidFill>
                  <a:srgbClr val="854746"/>
                </a:solidFill>
              </a:rPr>
              <a:t> (</a:t>
            </a:r>
            <a:r>
              <a:rPr lang="ru-RU" b="1" dirty="0">
                <a:solidFill>
                  <a:srgbClr val="C00000"/>
                </a:solidFill>
              </a:rPr>
              <a:t>до 25 июля </a:t>
            </a:r>
            <a:r>
              <a:rPr lang="ru-RU" dirty="0">
                <a:solidFill>
                  <a:srgbClr val="854746"/>
                </a:solidFill>
              </a:rPr>
              <a:t>для поступающих исключительно по результатам ЕГЭ или </a:t>
            </a:r>
            <a:r>
              <a:rPr lang="ru-RU" b="1" dirty="0">
                <a:solidFill>
                  <a:srgbClr val="FF0000"/>
                </a:solidFill>
              </a:rPr>
              <a:t>до </a:t>
            </a:r>
            <a:r>
              <a:rPr lang="ru-RU" b="1" dirty="0" smtClean="0">
                <a:solidFill>
                  <a:srgbClr val="FF0000"/>
                </a:solidFill>
              </a:rPr>
              <a:t>15 </a:t>
            </a:r>
            <a:r>
              <a:rPr lang="ru-RU" b="1" dirty="0">
                <a:solidFill>
                  <a:srgbClr val="FF0000"/>
                </a:solidFill>
              </a:rPr>
              <a:t>июля </a:t>
            </a:r>
            <a:r>
              <a:rPr lang="ru-RU" dirty="0">
                <a:solidFill>
                  <a:srgbClr val="854746"/>
                </a:solidFill>
              </a:rPr>
              <a:t>для поступающих по результатам вступительных испытаний, проводимых вузом самостоятельно) </a:t>
            </a:r>
            <a:r>
              <a:rPr lang="ru-RU" b="1" dirty="0">
                <a:solidFill>
                  <a:srgbClr val="854746"/>
                </a:solidFill>
                <a:latin typeface="var(--ui-font-family-primary, var(--ui-font-family-helvetica))"/>
              </a:rPr>
              <a:t>заявку по квоте</a:t>
            </a:r>
            <a:r>
              <a:rPr lang="ru-RU" dirty="0">
                <a:solidFill>
                  <a:srgbClr val="854746"/>
                </a:solidFill>
                <a:latin typeface="var(--ui-font-family-primary, var(--ui-font-family-helvetica))"/>
              </a:rPr>
              <a:t> в соответствии с </a:t>
            </a:r>
            <a:r>
              <a:rPr lang="ru-RU" b="1" dirty="0">
                <a:solidFill>
                  <a:srgbClr val="854746"/>
                </a:solidFill>
                <a:latin typeface="var(--ui-font-family-primary, var(--ui-font-family-helvetica))"/>
              </a:rPr>
              <a:t>предложением по </a:t>
            </a:r>
            <a:r>
              <a:rPr lang="ru-RU" b="1" dirty="0" smtClean="0">
                <a:solidFill>
                  <a:srgbClr val="854746"/>
                </a:solidFill>
                <a:latin typeface="var(--ui-font-family-primary, var(--ui-font-family-helvetica))"/>
              </a:rPr>
              <a:t>квоте</a:t>
            </a:r>
          </a:p>
          <a:p>
            <a:r>
              <a:rPr lang="ru-RU" dirty="0" smtClean="0">
                <a:solidFill>
                  <a:srgbClr val="854746"/>
                </a:solidFill>
              </a:rPr>
              <a:t> </a:t>
            </a:r>
            <a:endParaRPr lang="ru-RU" dirty="0">
              <a:solidFill>
                <a:srgbClr val="854746"/>
              </a:solidFill>
            </a:endParaRPr>
          </a:p>
          <a:p>
            <a:r>
              <a:rPr lang="ru-RU" dirty="0">
                <a:solidFill>
                  <a:srgbClr val="854746"/>
                </a:solidFill>
              </a:rPr>
              <a:t>2. предоставляет в приёмную комиссию ФГБОУ ВО </a:t>
            </a:r>
            <a:r>
              <a:rPr lang="ru-RU" dirty="0" smtClean="0">
                <a:solidFill>
                  <a:srgbClr val="854746"/>
                </a:solidFill>
              </a:rPr>
              <a:t>«ТГПУ» согласие на зачисление  </a:t>
            </a:r>
            <a:r>
              <a:rPr lang="ru-RU" b="1" dirty="0">
                <a:solidFill>
                  <a:srgbClr val="C00000"/>
                </a:solidFill>
              </a:rPr>
              <a:t>до </a:t>
            </a:r>
            <a:r>
              <a:rPr lang="ru-RU" b="1" dirty="0" smtClean="0">
                <a:solidFill>
                  <a:srgbClr val="C00000"/>
                </a:solidFill>
              </a:rPr>
              <a:t>01 августа 2025 года</a:t>
            </a:r>
          </a:p>
          <a:p>
            <a:endParaRPr lang="ru-RU" b="1" dirty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854746"/>
                </a:solidFill>
              </a:rPr>
              <a:t>3</a:t>
            </a:r>
            <a:r>
              <a:rPr lang="ru-RU" dirty="0">
                <a:solidFill>
                  <a:srgbClr val="854746"/>
                </a:solidFill>
              </a:rPr>
              <a:t>. в случае зачисления </a:t>
            </a:r>
            <a:r>
              <a:rPr lang="ru-RU" b="1" dirty="0" smtClean="0">
                <a:solidFill>
                  <a:srgbClr val="C00000"/>
                </a:solidFill>
              </a:rPr>
              <a:t>(3 </a:t>
            </a:r>
            <a:r>
              <a:rPr lang="ru-RU" b="1" dirty="0" smtClean="0">
                <a:solidFill>
                  <a:srgbClr val="C00000"/>
                </a:solidFill>
              </a:rPr>
              <a:t>августа) </a:t>
            </a:r>
            <a:r>
              <a:rPr lang="ru-RU" dirty="0">
                <a:solidFill>
                  <a:srgbClr val="854746"/>
                </a:solidFill>
              </a:rPr>
              <a:t>на целевое обучение в пределах квоты заключает с заказчиком</a:t>
            </a:r>
            <a:r>
              <a:rPr lang="ru-RU" b="1" dirty="0">
                <a:solidFill>
                  <a:srgbClr val="854746"/>
                </a:solidFill>
              </a:rPr>
              <a:t> договор о целевом обучении</a:t>
            </a:r>
            <a:r>
              <a:rPr lang="ru-RU" dirty="0">
                <a:solidFill>
                  <a:srgbClr val="854746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(с </a:t>
            </a:r>
            <a:r>
              <a:rPr lang="ru-RU" b="1" dirty="0" smtClean="0">
                <a:solidFill>
                  <a:srgbClr val="C00000"/>
                </a:solidFill>
              </a:rPr>
              <a:t>3 августа </a:t>
            </a:r>
            <a:r>
              <a:rPr lang="ru-RU" b="1" dirty="0" smtClean="0">
                <a:solidFill>
                  <a:srgbClr val="C00000"/>
                </a:solidFill>
              </a:rPr>
              <a:t>до </a:t>
            </a:r>
            <a:r>
              <a:rPr lang="ru-RU" b="1" dirty="0">
                <a:solidFill>
                  <a:srgbClr val="C00000"/>
                </a:solidFill>
              </a:rPr>
              <a:t>1 сентября). </a:t>
            </a:r>
          </a:p>
          <a:p>
            <a:r>
              <a:rPr lang="ru-RU" dirty="0">
                <a:solidFill>
                  <a:srgbClr val="854746"/>
                </a:solidFill>
              </a:rPr>
              <a:t>Поступающие, не прошедшие по конкурсу на места в пределах </a:t>
            </a:r>
            <a:r>
              <a:rPr lang="ru-RU" b="1" dirty="0">
                <a:solidFill>
                  <a:srgbClr val="854746"/>
                </a:solidFill>
              </a:rPr>
              <a:t>квоты приёма на целевое обучение</a:t>
            </a:r>
            <a:r>
              <a:rPr lang="ru-RU" dirty="0">
                <a:solidFill>
                  <a:srgbClr val="854746"/>
                </a:solidFill>
              </a:rPr>
              <a:t>, имеют право принять участие в конкурсе на общих основаниях согласно поданному заявлению о приёме.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9683" y="4349633"/>
            <a:ext cx="57025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854746"/>
                </a:solidFill>
                <a:hlinkClick r:id="rId3"/>
              </a:rPr>
              <a:t>Распоряжение Правительства РФ от 20.02.2024 № 388-р</a:t>
            </a:r>
            <a:r>
              <a:rPr lang="ru-RU" sz="1600" b="1" dirty="0">
                <a:solidFill>
                  <a:srgbClr val="854746"/>
                </a:solidFill>
              </a:rPr>
              <a:t> </a:t>
            </a:r>
            <a:endParaRPr lang="ru-RU" sz="1600" dirty="0">
              <a:solidFill>
                <a:srgbClr val="854746"/>
              </a:solidFill>
            </a:endParaRPr>
          </a:p>
          <a:p>
            <a:r>
              <a:rPr lang="ru-RU" sz="1600" b="1" dirty="0">
                <a:solidFill>
                  <a:srgbClr val="854746"/>
                </a:solidFill>
                <a:hlinkClick r:id="rId4"/>
              </a:rPr>
              <a:t>Постановление Правительства РФ от 27.04.2024 № 555</a:t>
            </a:r>
            <a:r>
              <a:rPr lang="ru-RU" sz="1600" b="1" dirty="0">
                <a:solidFill>
                  <a:srgbClr val="854746"/>
                </a:solidFill>
              </a:rPr>
              <a:t> </a:t>
            </a:r>
            <a:endParaRPr lang="ru-RU" sz="1600" dirty="0">
              <a:solidFill>
                <a:srgbClr val="854746"/>
              </a:solidFill>
            </a:endParaRPr>
          </a:p>
          <a:p>
            <a:r>
              <a:rPr lang="ru-RU" sz="1600" b="1" dirty="0">
                <a:solidFill>
                  <a:srgbClr val="854746"/>
                </a:solidFill>
                <a:hlinkClick r:id="rId5"/>
              </a:rPr>
              <a:t>Федеральный закон от 14.04.2023 №124-ФЗ О внесении изменений в Федеральный закон «Об образовании в Российской Федерации</a:t>
            </a:r>
            <a:r>
              <a:rPr lang="ru-RU" sz="1600" b="1" dirty="0" smtClean="0">
                <a:solidFill>
                  <a:srgbClr val="854746"/>
                </a:solidFill>
                <a:hlinkClick r:id="rId5"/>
              </a:rPr>
              <a:t>»</a:t>
            </a:r>
            <a:endParaRPr lang="ru-RU" sz="1600" b="1" dirty="0" smtClean="0">
              <a:solidFill>
                <a:srgbClr val="854746"/>
              </a:solidFill>
            </a:endParaRPr>
          </a:p>
          <a:p>
            <a:r>
              <a:rPr lang="ru-RU" sz="1600" b="1" dirty="0">
                <a:solidFill>
                  <a:srgbClr val="854746"/>
                </a:solidFill>
                <a:hlinkClick r:id="rId6"/>
              </a:rPr>
              <a:t>Постановление Правительства Российской Федерации от 07.04.2025 № 447 «О внесении изменений в постановление Правительства Российской Федерации от 27 апреля 2024 г. № 555»</a:t>
            </a:r>
            <a:endParaRPr lang="ru-RU" sz="1600" b="1" dirty="0">
              <a:solidFill>
                <a:srgbClr val="85474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9683" y="3703302"/>
            <a:ext cx="5467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5B9BD5">
                    <a:lumMod val="75000"/>
                  </a:srgbClr>
                </a:solidFill>
              </a:rPr>
              <a:t>Нормативно-правовые акты, регламентирующие приём на целевое обучение: </a:t>
            </a:r>
          </a:p>
        </p:txBody>
      </p:sp>
    </p:spTree>
    <p:extLst>
      <p:ext uri="{BB962C8B-B14F-4D97-AF65-F5344CB8AC3E}">
        <p14:creationId xmlns:p14="http://schemas.microsoft.com/office/powerpoint/2010/main" val="260130261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hlinkClick r:id="rId3"/>
          </p:cNvPr>
          <p:cNvSpPr>
            <a:spLocks noChangeArrowheads="1"/>
          </p:cNvSpPr>
          <p:nvPr/>
        </p:nvSpPr>
        <p:spPr bwMode="auto">
          <a:xfrm>
            <a:off x="3128963" y="27543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7" y="5236766"/>
            <a:ext cx="306029" cy="27571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0" y="1365012"/>
            <a:ext cx="321414" cy="2897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0" y="2552514"/>
            <a:ext cx="305727" cy="2757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4003514"/>
            <a:ext cx="305728" cy="27556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2" y="4763117"/>
            <a:ext cx="306029" cy="27571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1876881"/>
            <a:ext cx="305728" cy="2755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3446809"/>
            <a:ext cx="305728" cy="2755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6" y="3021435"/>
            <a:ext cx="305728" cy="2755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3" y="6106279"/>
            <a:ext cx="321414" cy="2895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4200" y="135306"/>
            <a:ext cx="663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5B9BD5">
                    <a:lumMod val="50000"/>
                  </a:srgbClr>
                </a:solidFill>
              </a:rPr>
              <a:t>Сайт «Абитуриент ТГПУ»</a:t>
            </a:r>
            <a:endParaRPr lang="ru-RU" sz="2400" b="1" dirty="0">
              <a:solidFill>
                <a:srgbClr val="5B9BD5">
                  <a:lumMod val="50000"/>
                </a:srgbClr>
              </a:solidFill>
            </a:endParaRPr>
          </a:p>
        </p:txBody>
      </p:sp>
      <p:pic>
        <p:nvPicPr>
          <p:cNvPr id="1027" name="Picture 3" descr="C:\Users\user\Desktop\Screenshot_2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503" y="210729"/>
            <a:ext cx="6090582" cy="314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Screenshot_3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27" y="3008638"/>
            <a:ext cx="4586243" cy="3460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Screenshot_4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427" y="3303837"/>
            <a:ext cx="4896739" cy="346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32488" y="337177"/>
            <a:ext cx="30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138" y="412305"/>
            <a:ext cx="30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3738" y="3112331"/>
            <a:ext cx="30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3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632487" y="3357625"/>
            <a:ext cx="306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</a:rPr>
              <a:t>4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1604932">
            <a:off x="3323966" y="1141630"/>
            <a:ext cx="521294" cy="16516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65" y="5349916"/>
            <a:ext cx="14097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 descr="C:\Users\user\Desktop\Screenshot_1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65" y="650653"/>
            <a:ext cx="4367205" cy="245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 rot="1296206" flipH="1">
            <a:off x="3350566" y="1402977"/>
            <a:ext cx="2180032" cy="31223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6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46667" y="826558"/>
            <a:ext cx="10515600" cy="56081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Шаг 1: </a:t>
            </a:r>
            <a:r>
              <a:rPr lang="ru-RU" dirty="0" smtClean="0"/>
              <a:t>После получения аттестата подать документы и заявку (зайти на платформу «Работа в России»: </a:t>
            </a:r>
            <a:r>
              <a:rPr lang="en-US" i="1" dirty="0" smtClean="0">
                <a:hlinkClick r:id="rId2"/>
              </a:rPr>
              <a:t>trudvsem.ru</a:t>
            </a:r>
            <a:r>
              <a:rPr lang="ru-RU" i="1" dirty="0" smtClean="0">
                <a:hlinkClick r:id="rId2"/>
              </a:rPr>
              <a:t>)</a:t>
            </a:r>
          </a:p>
          <a:p>
            <a:endParaRPr lang="en-US" dirty="0">
              <a:hlinkClick r:id="rId2"/>
            </a:endParaRP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704447" y="0"/>
            <a:ext cx="9548812" cy="8258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Алгоритм подачи заявок и заявлений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664" y="1701799"/>
            <a:ext cx="8048536" cy="486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9349821">
            <a:off x="7901178" y="5244462"/>
            <a:ext cx="1659466" cy="276799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21333" y="4383795"/>
            <a:ext cx="745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1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763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292" y="1080557"/>
            <a:ext cx="6853841" cy="5172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87466" y="2624667"/>
            <a:ext cx="6519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536776">
            <a:off x="155775" y="2662679"/>
            <a:ext cx="1270075" cy="35104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674890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67" y="986876"/>
            <a:ext cx="7730066" cy="511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092267" y="2725753"/>
            <a:ext cx="745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3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9233553">
            <a:off x="7586176" y="2556420"/>
            <a:ext cx="1611255" cy="33866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33096"/>
      </p:ext>
    </p:extLst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896" y="2083767"/>
            <a:ext cx="7069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4</a:t>
            </a:r>
            <a:endParaRPr lang="ru-RU" sz="7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Screenshot_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97995"/>
            <a:ext cx="9219414" cy="650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 rot="1403891" flipV="1">
            <a:off x="1612794" y="3325819"/>
            <a:ext cx="3317462" cy="40926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776501"/>
      </p:ext>
    </p:extLst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64" y="67733"/>
            <a:ext cx="8814815" cy="6570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трелка вправо 3"/>
          <p:cNvSpPr/>
          <p:nvPr/>
        </p:nvSpPr>
        <p:spPr>
          <a:xfrm rot="9436443">
            <a:off x="8562069" y="5630580"/>
            <a:ext cx="1393821" cy="31376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68467" y="4673600"/>
            <a:ext cx="75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5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47629"/>
      </p:ext>
    </p:extLst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32933" y="1597026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Шаг 2: </a:t>
            </a:r>
            <a:r>
              <a:rPr lang="ru-RU" sz="2000" dirty="0" smtClean="0"/>
              <a:t>заполнить заявку и  подать документы и согласие на зачисление  в ТГПУ </a:t>
            </a:r>
            <a:r>
              <a:rPr lang="ru-RU" sz="2000" b="1" dirty="0" smtClean="0">
                <a:solidFill>
                  <a:srgbClr val="FF0000"/>
                </a:solidFill>
              </a:rPr>
              <a:t>через портал </a:t>
            </a:r>
            <a:r>
              <a:rPr lang="ru-RU" sz="2000" b="1" dirty="0" err="1" smtClean="0">
                <a:solidFill>
                  <a:srgbClr val="FF0000"/>
                </a:solidFill>
              </a:rPr>
              <a:t>Госуслуг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dirty="0" smtClean="0"/>
              <a:t>или </a:t>
            </a:r>
            <a:r>
              <a:rPr lang="ru-RU" sz="2000" b="1" dirty="0" smtClean="0">
                <a:solidFill>
                  <a:srgbClr val="FF0000"/>
                </a:solidFill>
              </a:rPr>
              <a:t>лично</a:t>
            </a:r>
            <a:r>
              <a:rPr lang="ru-RU" sz="2000" dirty="0" smtClean="0"/>
              <a:t> в приемную комиссию (Киевская, 60, 211 ауд.)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Шаг 3: </a:t>
            </a:r>
            <a:r>
              <a:rPr lang="ru-RU" sz="2000" dirty="0" smtClean="0"/>
              <a:t>проверить наличие своего заявления (по СНИЛС)  в списках подавших документы (в рамках целевой квоты) на сайте Абитуриент ТГПУ: </a:t>
            </a: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abiturient.tspu.ru/pk202</a:t>
            </a:r>
            <a:r>
              <a:rPr lang="ru-RU" sz="2000" dirty="0" smtClean="0">
                <a:hlinkClick r:id="rId2"/>
              </a:rPr>
              <a:t>6</a:t>
            </a:r>
            <a:r>
              <a:rPr lang="en-US" sz="2000" dirty="0" smtClean="0">
                <a:hlinkClick r:id="rId2"/>
              </a:rPr>
              <a:t>/</a:t>
            </a:r>
            <a:endParaRPr lang="ru-RU" sz="2000" dirty="0" smtClean="0"/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Шаг 4: </a:t>
            </a:r>
            <a:r>
              <a:rPr lang="ru-RU" sz="2000" dirty="0" smtClean="0"/>
              <a:t>проверить наличие своего заявления, наличия согласия на зачисления, количество баллов по вступительным испытаниям и индивидуальным достижениям </a:t>
            </a:r>
            <a:r>
              <a:rPr lang="ru-RU" sz="2000" b="1" dirty="0" smtClean="0">
                <a:solidFill>
                  <a:srgbClr val="FF0000"/>
                </a:solidFill>
              </a:rPr>
              <a:t>в рейтинговых списках 27 июля</a:t>
            </a:r>
            <a:r>
              <a:rPr lang="ru-RU" sz="2000" dirty="0" smtClean="0"/>
              <a:t>, на сайте Абитуриент ТГПУ:  </a:t>
            </a:r>
            <a:r>
              <a:rPr lang="en-US" sz="2000" dirty="0">
                <a:hlinkClick r:id="rId2"/>
              </a:rPr>
              <a:t>https://</a:t>
            </a:r>
            <a:r>
              <a:rPr lang="en-US" sz="2000" dirty="0" smtClean="0">
                <a:hlinkClick r:id="rId2"/>
              </a:rPr>
              <a:t>abiturient.tspu.ru/pk202</a:t>
            </a:r>
            <a:r>
              <a:rPr lang="ru-RU" sz="2000" dirty="0" smtClean="0">
                <a:hlinkClick r:id="rId2"/>
              </a:rPr>
              <a:t>6</a:t>
            </a:r>
            <a:r>
              <a:rPr lang="en-US" sz="2000" dirty="0" smtClean="0">
                <a:hlinkClick r:id="rId2"/>
              </a:rPr>
              <a:t>/</a:t>
            </a:r>
            <a:endParaRPr lang="ru-RU" sz="2000" dirty="0" smtClean="0"/>
          </a:p>
          <a:p>
            <a:pPr algn="just"/>
            <a:r>
              <a:rPr lang="ru-RU" sz="2000" b="1" dirty="0">
                <a:solidFill>
                  <a:srgbClr val="FF0000"/>
                </a:solidFill>
              </a:rPr>
              <a:t>день завершения представления согласия на зачисление – 1 августа 2026 </a:t>
            </a:r>
            <a:r>
              <a:rPr lang="ru-RU" sz="2000" b="1" dirty="0" smtClean="0">
                <a:solidFill>
                  <a:srgbClr val="FF0000"/>
                </a:solidFill>
              </a:rPr>
              <a:t>года </a:t>
            </a:r>
            <a:r>
              <a:rPr lang="ru-RU" sz="2000" dirty="0" smtClean="0"/>
              <a:t>(</a:t>
            </a:r>
            <a:r>
              <a:rPr lang="ru-RU" sz="2000" dirty="0"/>
              <a:t>представление согласия на зачисление осуществляется до 12:00 по московскому времени);</a:t>
            </a:r>
          </a:p>
          <a:p>
            <a:pPr lvl="0" algn="just"/>
            <a:r>
              <a:rPr lang="ru-RU" sz="2000" b="1" dirty="0" smtClean="0">
                <a:solidFill>
                  <a:srgbClr val="FF0000"/>
                </a:solidFill>
              </a:rPr>
              <a:t>Шаг 5:  3 августа</a:t>
            </a:r>
            <a:r>
              <a:rPr lang="ru-RU" sz="2000" dirty="0" smtClean="0"/>
              <a:t>, проверить приказы на зачисление ТГПУ, информация на сайте Абитуриент ТГПУ: </a:t>
            </a:r>
            <a:r>
              <a:rPr lang="en-US" sz="2000" dirty="0">
                <a:solidFill>
                  <a:prstClr val="black"/>
                </a:solidFill>
                <a:hlinkClick r:id="rId2"/>
              </a:rPr>
              <a:t>https://</a:t>
            </a:r>
            <a:r>
              <a:rPr lang="en-US" sz="2000" dirty="0" smtClean="0">
                <a:solidFill>
                  <a:prstClr val="black"/>
                </a:solidFill>
                <a:hlinkClick r:id="rId2"/>
              </a:rPr>
              <a:t>abiturient.tspu.ru/pk202</a:t>
            </a:r>
            <a:r>
              <a:rPr lang="ru-RU" sz="2000" dirty="0" smtClean="0">
                <a:solidFill>
                  <a:prstClr val="black"/>
                </a:solidFill>
                <a:hlinkClick r:id="rId2"/>
              </a:rPr>
              <a:t>6</a:t>
            </a:r>
            <a:r>
              <a:rPr lang="en-US" sz="2000" dirty="0" smtClean="0">
                <a:solidFill>
                  <a:prstClr val="black"/>
                </a:solidFill>
                <a:hlinkClick r:id="rId2"/>
              </a:rPr>
              <a:t>/</a:t>
            </a:r>
            <a:r>
              <a:rPr lang="ru-RU" sz="2000" dirty="0" smtClean="0">
                <a:solidFill>
                  <a:prstClr val="black"/>
                </a:solidFill>
              </a:rPr>
              <a:t> (по уникальному коду, посмотреть на портале </a:t>
            </a:r>
            <a:r>
              <a:rPr lang="ru-RU" sz="2000" dirty="0" err="1" smtClean="0">
                <a:solidFill>
                  <a:prstClr val="black"/>
                </a:solidFill>
              </a:rPr>
              <a:t>Госуслуг</a:t>
            </a:r>
            <a:r>
              <a:rPr lang="ru-RU" sz="2000" dirty="0" smtClean="0">
                <a:solidFill>
                  <a:prstClr val="black"/>
                </a:solidFill>
              </a:rPr>
              <a:t>)</a:t>
            </a:r>
            <a:endParaRPr lang="ru-RU" sz="2000" dirty="0">
              <a:solidFill>
                <a:prstClr val="black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Шаг 6: </a:t>
            </a:r>
            <a:r>
              <a:rPr lang="ru-RU" sz="2000" dirty="0" smtClean="0"/>
              <a:t>после поступления оформить договор о целевом обучении с заказчиком (в электронной форме, через «</a:t>
            </a:r>
            <a:r>
              <a:rPr lang="ru-RU" sz="2000" dirty="0" err="1" smtClean="0"/>
              <a:t>РвР</a:t>
            </a:r>
            <a:r>
              <a:rPr lang="ru-RU" sz="2000" dirty="0" smtClean="0"/>
              <a:t>», нужна ваша электронная подпись или в бумажном формате)  </a:t>
            </a: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</a:rPr>
              <a:t>Шаг 7: </a:t>
            </a:r>
            <a:r>
              <a:rPr lang="ru-RU" sz="2000" dirty="0" smtClean="0"/>
              <a:t>в случае не поступления на целевую квоту, можете участвовать по общему конкурсу на выбранные направления (если подали заявление), зачисление – </a:t>
            </a:r>
            <a:r>
              <a:rPr lang="ru-RU" sz="2000" b="1" dirty="0" smtClean="0">
                <a:solidFill>
                  <a:srgbClr val="FF0000"/>
                </a:solidFill>
              </a:rPr>
              <a:t>7  августа 2026 года</a:t>
            </a:r>
          </a:p>
          <a:p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099733" y="431799"/>
            <a:ext cx="8669866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</a:rPr>
              <a:t>Алгоритм подачи заявок и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2933063962"/>
      </p:ext>
    </p:extLst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911439"/>
              </p:ext>
            </p:extLst>
          </p:nvPr>
        </p:nvGraphicFramePr>
        <p:xfrm>
          <a:off x="119195" y="906334"/>
          <a:ext cx="11763055" cy="5835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1849">
                  <a:extLst>
                    <a:ext uri="{9D8B030D-6E8A-4147-A177-3AD203B41FA5}">
                      <a16:colId xmlns:a16="http://schemas.microsoft.com/office/drawing/2014/main" xmlns="" val="1172109209"/>
                    </a:ext>
                  </a:extLst>
                </a:gridCol>
                <a:gridCol w="4461206">
                  <a:extLst>
                    <a:ext uri="{9D8B030D-6E8A-4147-A177-3AD203B41FA5}">
                      <a16:colId xmlns:a16="http://schemas.microsoft.com/office/drawing/2014/main" xmlns="" val="2377217986"/>
                    </a:ext>
                  </a:extLst>
                </a:gridCol>
              </a:tblGrid>
              <a:tr h="6797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Категория поступающих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+mn-lt"/>
                        </a:rPr>
                        <a:t>Сроки приема документов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362027597"/>
                  </a:ext>
                </a:extLst>
              </a:tr>
              <a:tr h="14547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n-lt"/>
                          <a:ea typeface="Roboto Condensed" panose="02000000000000000000" pitchFamily="2" charset="0"/>
                        </a:rPr>
                        <a:t>для лиц, поступающих на обучение по направлениям подготовки, при приеме на которые проводятся дополнительные вступительные испытания творческой и (или) профессиональной направленности 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(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</a:rPr>
                        <a:t>бакалавриат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/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</a:rPr>
                        <a:t>специалитет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)</a:t>
                      </a:r>
                      <a:endParaRPr lang="ru-RU" sz="2000" b="1" dirty="0"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с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июня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до 13 июля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38166934"/>
                  </a:ext>
                </a:extLst>
              </a:tr>
              <a:tr h="94543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n-lt"/>
                          <a:ea typeface="Roboto Condensed" panose="02000000000000000000" pitchFamily="2" charset="0"/>
                        </a:rPr>
                        <a:t>для лиц, поступающих по результатам вступительных испытаний, проводимых ТГПУ самостоятельно 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(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</a:rPr>
                        <a:t>бакалавриат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/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</a:rPr>
                        <a:t>специалитет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</a:rPr>
                        <a:t>)</a:t>
                      </a:r>
                      <a:endParaRPr lang="ru-RU" sz="2000" b="1" dirty="0"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июня до 13 июля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408906605"/>
                  </a:ext>
                </a:extLst>
              </a:tr>
              <a:tr h="8932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для  поступающих только по результатам ЕГЭ 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бакалавриат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ru-RU" sz="2000" b="1" dirty="0" err="1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специалитет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b="1" dirty="0"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с 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20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 июня до 2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 июля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52559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Для поступающих 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в магистратуру</a:t>
                      </a:r>
                      <a:endParaRPr lang="ru-RU" sz="2000" b="1" dirty="0"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с 20 июня по 14 августа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110250">
                <a:tc>
                  <a:txBody>
                    <a:bodyPr/>
                    <a:lstStyle/>
                    <a:p>
                      <a:r>
                        <a:rPr lang="ru-RU" sz="2000" b="0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Для поступающих </a:t>
                      </a:r>
                      <a:r>
                        <a:rPr lang="ru-RU" sz="2000" b="1" dirty="0" smtClean="0"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на программу СПО</a:t>
                      </a:r>
                      <a:endParaRPr lang="ru-RU" sz="2000" b="1" dirty="0"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+mn-lt"/>
                          <a:ea typeface="Roboto Condensed" panose="02000000000000000000" pitchFamily="2" charset="0"/>
                          <a:cs typeface="Arial" panose="020B0604020202020204" pitchFamily="34" charset="0"/>
                        </a:rPr>
                        <a:t>С 20 июня по 10 августа</a:t>
                      </a:r>
                      <a:endParaRPr lang="ru-RU" sz="2000" dirty="0">
                        <a:solidFill>
                          <a:schemeClr val="tx1"/>
                        </a:solidFill>
                        <a:latin typeface="+mn-lt"/>
                        <a:ea typeface="Roboto Condensed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1676337" y="196122"/>
            <a:ext cx="9548812" cy="8258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+mn-lt"/>
              </a:rPr>
              <a:t>Сроки подачи документов </a:t>
            </a:r>
            <a:endParaRPr lang="ru-RU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844045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49104" y="1104690"/>
            <a:ext cx="6141720" cy="536084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6400" b="1" dirty="0">
                <a:solidFill>
                  <a:srgbClr val="854746"/>
                </a:solidFill>
              </a:rPr>
              <a:t>Документы для поступления на программы </a:t>
            </a:r>
            <a:r>
              <a:rPr lang="ru-RU" sz="6400" b="1" dirty="0" err="1">
                <a:solidFill>
                  <a:srgbClr val="854746"/>
                </a:solidFill>
              </a:rPr>
              <a:t>бакалавриата</a:t>
            </a:r>
            <a:r>
              <a:rPr lang="ru-RU" sz="6400" b="1" dirty="0">
                <a:solidFill>
                  <a:srgbClr val="854746"/>
                </a:solidFill>
              </a:rPr>
              <a:t> </a:t>
            </a:r>
            <a:endParaRPr lang="ru-RU" sz="6400" b="1" dirty="0" smtClean="0">
              <a:solidFill>
                <a:srgbClr val="854746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6400" b="1" dirty="0" smtClean="0">
                <a:solidFill>
                  <a:srgbClr val="854746"/>
                </a:solidFill>
              </a:rPr>
              <a:t>и </a:t>
            </a:r>
            <a:r>
              <a:rPr lang="ru-RU" sz="6400" b="1" dirty="0" err="1">
                <a:solidFill>
                  <a:srgbClr val="854746"/>
                </a:solidFill>
              </a:rPr>
              <a:t>специалитета</a:t>
            </a:r>
            <a:r>
              <a:rPr lang="ru-RU" sz="6400" b="1" dirty="0">
                <a:solidFill>
                  <a:srgbClr val="854746"/>
                </a:solidFill>
              </a:rPr>
              <a:t>:</a:t>
            </a:r>
          </a:p>
          <a:p>
            <a:r>
              <a:rPr lang="ru-RU" sz="5600" b="1" dirty="0">
                <a:solidFill>
                  <a:srgbClr val="854746"/>
                </a:solidFill>
              </a:rPr>
              <a:t>Копия документа установленного образца о среднем общем образовании, о среднем (начальном) профессиональном образовании или высшем образовании. </a:t>
            </a:r>
            <a:r>
              <a:rPr lang="ru-RU" sz="5600" b="1" i="1" dirty="0">
                <a:solidFill>
                  <a:srgbClr val="854746"/>
                </a:solidFill>
              </a:rPr>
              <a:t>(Аттестат или диплом).</a:t>
            </a:r>
            <a:endParaRPr lang="ru-RU" sz="5600" b="1" dirty="0">
              <a:solidFill>
                <a:srgbClr val="854746"/>
              </a:solidFill>
            </a:endParaRPr>
          </a:p>
          <a:p>
            <a:r>
              <a:rPr lang="ru-RU" sz="5600" b="1" dirty="0">
                <a:solidFill>
                  <a:srgbClr val="854746"/>
                </a:solidFill>
              </a:rPr>
              <a:t>Копия документа (документов), удостоверяющего личность, гражданство. </a:t>
            </a:r>
            <a:r>
              <a:rPr lang="ru-RU" sz="5600" b="1" i="1" dirty="0">
                <a:solidFill>
                  <a:srgbClr val="854746"/>
                </a:solidFill>
              </a:rPr>
              <a:t>(Паспорт или удостоверение личности).</a:t>
            </a:r>
            <a:endParaRPr lang="ru-RU" sz="5600" b="1" dirty="0">
              <a:solidFill>
                <a:srgbClr val="854746"/>
              </a:solidFill>
            </a:endParaRPr>
          </a:p>
          <a:p>
            <a:r>
              <a:rPr lang="ru-RU" sz="5600" b="1" dirty="0">
                <a:solidFill>
                  <a:srgbClr val="854746"/>
                </a:solidFill>
              </a:rPr>
              <a:t>Страховое свидетельство обязательного пенсионного страхования (при наличии).</a:t>
            </a:r>
          </a:p>
          <a:p>
            <a:r>
              <a:rPr lang="ru-RU" sz="5600" b="1" dirty="0">
                <a:solidFill>
                  <a:srgbClr val="854746"/>
                </a:solidFill>
              </a:rPr>
              <a:t>2 фотографии 3х4 см (для поступающих по результатам вступительных испытаний проводимых ТГПУ).</a:t>
            </a:r>
          </a:p>
          <a:p>
            <a:r>
              <a:rPr lang="ru-RU" sz="5600" b="1" dirty="0">
                <a:solidFill>
                  <a:srgbClr val="854746"/>
                </a:solidFill>
              </a:rPr>
              <a:t>Копии документов, подтверждающие индивидуальные достижения, результаты которых учитываются при приеме на обучение (представляются по усмотрению поступающего).</a:t>
            </a:r>
          </a:p>
          <a:p>
            <a:r>
              <a:rPr lang="ru-RU" sz="5600" b="1" dirty="0">
                <a:solidFill>
                  <a:srgbClr val="854746"/>
                </a:solidFill>
              </a:rPr>
              <a:t>Иные документы (представляются по усмотрению поступающего).</a:t>
            </a:r>
          </a:p>
          <a:p>
            <a:r>
              <a:rPr lang="ru-RU" sz="5600" b="1" dirty="0"/>
              <a:t>Результаты медицинского осмотра</a:t>
            </a:r>
            <a:r>
              <a:rPr lang="ru-RU" sz="5600" b="1" dirty="0">
                <a:hlinkClick r:id="rId2"/>
              </a:rPr>
              <a:t>. </a:t>
            </a:r>
            <a:endParaRPr lang="ru-RU" sz="5600" b="1" dirty="0" smtClean="0"/>
          </a:p>
          <a:p>
            <a:r>
              <a:rPr lang="ru-RU" sz="5600" b="1" dirty="0" smtClean="0">
                <a:solidFill>
                  <a:srgbClr val="854746"/>
                </a:solidFill>
              </a:rPr>
              <a:t>Заявление </a:t>
            </a:r>
            <a:r>
              <a:rPr lang="ru-RU" sz="5600" b="1" dirty="0">
                <a:solidFill>
                  <a:srgbClr val="854746"/>
                </a:solidFill>
              </a:rPr>
              <a:t>о приеме в ТГПУ. </a:t>
            </a:r>
            <a:r>
              <a:rPr lang="ru-RU" sz="5600" b="1" i="1" dirty="0">
                <a:solidFill>
                  <a:srgbClr val="854746"/>
                </a:solidFill>
              </a:rPr>
              <a:t>(будет доступно с 20.06)</a:t>
            </a:r>
            <a:endParaRPr lang="ru-RU" sz="5600" b="1" dirty="0">
              <a:solidFill>
                <a:srgbClr val="854746"/>
              </a:solidFill>
            </a:endParaRPr>
          </a:p>
          <a:p>
            <a:r>
              <a:rPr lang="ru-RU" sz="5600" b="1" dirty="0">
                <a:solidFill>
                  <a:srgbClr val="854746"/>
                </a:solidFill>
                <a:hlinkClick r:id="rId3"/>
              </a:rPr>
              <a:t>Письменное согласие на обработку персональных данных.</a:t>
            </a:r>
            <a:r>
              <a:rPr lang="ru-RU" sz="5600" b="1" dirty="0">
                <a:solidFill>
                  <a:srgbClr val="854746"/>
                </a:solidFill>
              </a:rPr>
              <a:t> </a:t>
            </a:r>
            <a:endParaRPr lang="ru-RU" sz="5600" b="1" dirty="0" smtClean="0">
              <a:solidFill>
                <a:srgbClr val="854746"/>
              </a:solidFill>
            </a:endParaRPr>
          </a:p>
          <a:p>
            <a:pPr algn="ctr"/>
            <a:r>
              <a:rPr lang="ru-RU" sz="5000" b="1" dirty="0" smtClean="0"/>
              <a:t>ЗАЯВКА на </a:t>
            </a:r>
            <a:r>
              <a:rPr lang="ru-RU" sz="5000" b="1" dirty="0"/>
              <a:t>заключение договора о целевом обучении по </a:t>
            </a:r>
            <a:r>
              <a:rPr lang="ru-RU" sz="5000" b="1" dirty="0" smtClean="0"/>
              <a:t>образовательной программе</a:t>
            </a:r>
            <a:endParaRPr lang="ru-RU" sz="5000" dirty="0"/>
          </a:p>
          <a:p>
            <a:endParaRPr lang="ru-RU" b="1" dirty="0">
              <a:solidFill>
                <a:srgbClr val="85474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1712913" y="168690"/>
            <a:ext cx="8665527" cy="825818"/>
          </a:xfrm>
        </p:spPr>
        <p:txBody>
          <a:bodyPr/>
          <a:lstStyle/>
          <a:p>
            <a:r>
              <a:rPr lang="ru-RU" dirty="0" smtClean="0"/>
              <a:t>Как подать документы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956993" y="1953215"/>
            <a:ext cx="4587240" cy="21544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854746"/>
                </a:solidFill>
              </a:rPr>
              <a:t>Способы подачи документов:</a:t>
            </a:r>
          </a:p>
          <a:p>
            <a:pPr marL="342900" indent="-342900">
              <a:buFontTx/>
              <a:buAutoNum type="arabicPeriod"/>
            </a:pPr>
            <a:endParaRPr lang="ru-RU" b="1" dirty="0" smtClean="0">
              <a:solidFill>
                <a:srgbClr val="854746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ru-RU" sz="1400" b="1" dirty="0">
                <a:solidFill>
                  <a:srgbClr val="854746"/>
                </a:solidFill>
                <a:latin typeface="Century Gothic" panose="020B0502020202020204" pitchFamily="34" charset="0"/>
              </a:rPr>
              <a:t>посредством Единого портала государственных и муниципальных услуг (функций</a:t>
            </a:r>
            <a:r>
              <a:rPr lang="ru-RU" sz="1400" b="1" dirty="0" smtClean="0">
                <a:solidFill>
                  <a:srgbClr val="854746"/>
                </a:solidFill>
                <a:latin typeface="Century Gothic" panose="020B0502020202020204" pitchFamily="34" charset="0"/>
              </a:rPr>
              <a:t>), заявка посредством Единого портала</a:t>
            </a:r>
            <a:endParaRPr lang="ru-RU" sz="1400" b="1" dirty="0">
              <a:solidFill>
                <a:srgbClr val="854746"/>
              </a:solidFill>
              <a:latin typeface="Century Gothic" panose="020B0502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b="1" dirty="0" smtClean="0">
                <a:solidFill>
                  <a:srgbClr val="854746"/>
                </a:solidFill>
                <a:latin typeface="Century Gothic" panose="020B0502020202020204" pitchFamily="34" charset="0"/>
              </a:rPr>
              <a:t>лично (адрес Приемной комиссии ТГПУ – </a:t>
            </a:r>
            <a:r>
              <a:rPr lang="ru-RU" sz="1400" b="1" dirty="0">
                <a:solidFill>
                  <a:srgbClr val="854746"/>
                </a:solidFill>
                <a:latin typeface="Century Gothic" panose="020B0502020202020204" pitchFamily="34" charset="0"/>
              </a:rPr>
              <a:t>634061, Томская область, г. Томск, ул. Киевская, д. </a:t>
            </a:r>
            <a:r>
              <a:rPr lang="ru-RU" sz="1400" b="1" dirty="0" smtClean="0">
                <a:solidFill>
                  <a:srgbClr val="854746"/>
                </a:solidFill>
                <a:latin typeface="Century Gothic" panose="020B0502020202020204" pitchFamily="34" charset="0"/>
              </a:rPr>
              <a:t>60), бумажная версия заявки</a:t>
            </a:r>
          </a:p>
        </p:txBody>
      </p:sp>
    </p:spTree>
    <p:extLst>
      <p:ext uri="{BB962C8B-B14F-4D97-AF65-F5344CB8AC3E}">
        <p14:creationId xmlns:p14="http://schemas.microsoft.com/office/powerpoint/2010/main" val="3495116073"/>
      </p:ext>
    </p:extLst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305306"/>
              </p:ext>
            </p:extLst>
          </p:nvPr>
        </p:nvGraphicFramePr>
        <p:xfrm>
          <a:off x="105196" y="27366"/>
          <a:ext cx="6634272" cy="4982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276">
                  <a:extLst>
                    <a:ext uri="{9D8B030D-6E8A-4147-A177-3AD203B41FA5}">
                      <a16:colId xmlns="" xmlns:a16="http://schemas.microsoft.com/office/drawing/2014/main" val="47163032"/>
                    </a:ext>
                  </a:extLst>
                </a:gridCol>
                <a:gridCol w="2850560">
                  <a:extLst>
                    <a:ext uri="{9D8B030D-6E8A-4147-A177-3AD203B41FA5}">
                      <a16:colId xmlns="" xmlns:a16="http://schemas.microsoft.com/office/drawing/2014/main" val="647959740"/>
                    </a:ext>
                  </a:extLst>
                </a:gridCol>
                <a:gridCol w="3288436">
                  <a:extLst>
                    <a:ext uri="{9D8B030D-6E8A-4147-A177-3AD203B41FA5}">
                      <a16:colId xmlns="" xmlns:a16="http://schemas.microsoft.com/office/drawing/2014/main" val="1578147604"/>
                    </a:ext>
                  </a:extLst>
                </a:gridCol>
              </a:tblGrid>
              <a:tr h="4803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Факультет/институт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dirty="0" smtClean="0">
                          <a:effectLst/>
                        </a:rPr>
                        <a:t>Специальность</a:t>
                      </a:r>
                      <a:endParaRPr lang="ru-RU" sz="1000" b="0" u="non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877595976"/>
                  </a:ext>
                </a:extLst>
              </a:tr>
              <a:tr h="2648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Биолого-химический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Учитель биологии, географии, химии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48176803"/>
                  </a:ext>
                </a:extLst>
              </a:tr>
              <a:tr h="504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Институт иностранных языков и международного сотрудничества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Учитель иностранного языка (английский, немецкий, французский, русский как иностранный)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Лингвист</a:t>
                      </a:r>
                      <a:r>
                        <a:rPr lang="ru-RU" sz="1200" i="1" baseline="0" dirty="0" smtClean="0">
                          <a:effectLst/>
                        </a:rPr>
                        <a:t> - п</a:t>
                      </a:r>
                      <a:r>
                        <a:rPr lang="ru-RU" sz="1200" i="1" dirty="0" smtClean="0">
                          <a:effectLst/>
                        </a:rPr>
                        <a:t>ереводчик</a:t>
                      </a:r>
                      <a:endParaRPr lang="ru-RU" sz="12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8300945"/>
                  </a:ext>
                </a:extLst>
              </a:tr>
              <a:tr h="3142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Историко-филологический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истории, права, обществознания 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русского языка и литературы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66245738"/>
                  </a:ext>
                </a:extLst>
              </a:tr>
              <a:tr h="336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Физико-математический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Учитель  физики, математики, информатики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</a:rPr>
                        <a:t>Программист</a:t>
                      </a:r>
                      <a:endParaRPr lang="ru-RU" sz="1200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1546360"/>
                  </a:ext>
                </a:extLst>
              </a:tr>
              <a:tr h="336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Институт </a:t>
                      </a:r>
                      <a:r>
                        <a:rPr lang="ru-RU" sz="1200" dirty="0">
                          <a:effectLst/>
                        </a:rPr>
                        <a:t>физической культуры и спорта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Учитель физической культуры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4229152"/>
                  </a:ext>
                </a:extLst>
              </a:tr>
              <a:tr h="63315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>
                          <a:effectLst/>
                        </a:rPr>
                        <a:t>Факультет </a:t>
                      </a:r>
                      <a:r>
                        <a:rPr lang="ru-RU" sz="1200" dirty="0" smtClean="0">
                          <a:effectLst/>
                        </a:rPr>
                        <a:t>дошкольного и начального образования (Институт детства и </a:t>
                      </a:r>
                      <a:r>
                        <a:rPr lang="ru-RU" sz="1200" dirty="0" err="1" smtClean="0">
                          <a:effectLst/>
                        </a:rPr>
                        <a:t>артпедагогики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effectLst/>
                        </a:rPr>
                        <a:t>Учитель начальных классов, воспитатель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effectLst/>
                        </a:rPr>
                        <a:t>Учитель начальных классов и педагог дополнительного образования в области изобразительного искусства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7937447"/>
                  </a:ext>
                </a:extLst>
              </a:tr>
              <a:tr h="33622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>
                          <a:effectLst/>
                        </a:rPr>
                        <a:t>Факультет культуры и </a:t>
                      </a:r>
                      <a:r>
                        <a:rPr lang="ru-RU" sz="1200" dirty="0" smtClean="0">
                          <a:effectLst/>
                        </a:rPr>
                        <a:t>искусств (Институт детства и </a:t>
                      </a:r>
                      <a:r>
                        <a:rPr lang="ru-RU" sz="1200" dirty="0" err="1" smtClean="0">
                          <a:effectLst/>
                        </a:rPr>
                        <a:t>артпедагогики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effectLst/>
                        </a:rPr>
                        <a:t>Учитель музыки, хореографии, ИЗО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 smtClean="0">
                          <a:effectLst/>
                        </a:rPr>
                        <a:t>Педагог дополнительного образования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0459794"/>
                  </a:ext>
                </a:extLst>
              </a:tr>
              <a:tr h="3362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1B8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Факультет психологии и специального образования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Педагог-психолог</a:t>
                      </a:r>
                      <a:r>
                        <a:rPr lang="en-US" sz="1200" dirty="0" smtClean="0">
                          <a:effectLst/>
                        </a:rPr>
                        <a:t>, c</a:t>
                      </a:r>
                      <a:r>
                        <a:rPr lang="ru-RU" sz="1200" dirty="0" err="1" smtClean="0">
                          <a:effectLst/>
                        </a:rPr>
                        <a:t>оциальный</a:t>
                      </a:r>
                      <a:r>
                        <a:rPr lang="ru-RU" sz="1200" dirty="0" smtClean="0">
                          <a:effectLst/>
                        </a:rPr>
                        <a:t> педагог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Логопед-дефектолог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48672913"/>
                  </a:ext>
                </a:extLst>
              </a:tr>
              <a:tr h="6285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66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Технолого-экономический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Учитель технологии и БЖД, 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Преподаватель колледжа / техникума по декоративно-прикладному искусству и дизайну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Дизайнер</a:t>
                      </a:r>
                      <a:endParaRPr lang="ru-RU" sz="120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89866187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6" y="5083508"/>
            <a:ext cx="306029" cy="2757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3" y="5526995"/>
            <a:ext cx="306029" cy="2757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3" y="6172804"/>
            <a:ext cx="321414" cy="28958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3199" y="5533463"/>
            <a:ext cx="31072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ea typeface="Roboto Condensed" panose="02000000000000000000" pitchFamily="2" charset="0"/>
              </a:rPr>
              <a:t>Дополнительные вступительные испытания творческой и профессиональной направленности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3763621" y="5559917"/>
            <a:ext cx="725738" cy="700870"/>
          </a:xfrm>
          <a:prstGeom prst="rightArrow">
            <a:avLst/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A5A5A5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171" y="5525371"/>
            <a:ext cx="2362202" cy="95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170066" y="1157799"/>
            <a:ext cx="4698539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ea typeface="Roboto Condensed" panose="02000000000000000000" pitchFamily="2" charset="0"/>
              </a:rPr>
              <a:t>Уровни образования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  <a:ea typeface="Roboto Condensed" panose="02000000000000000000" pitchFamily="2" charset="0"/>
              </a:rPr>
              <a:t>Среднее</a:t>
            </a:r>
            <a:r>
              <a:rPr lang="en-US" sz="2400" dirty="0" smtClean="0">
                <a:solidFill>
                  <a:srgbClr val="7030A0"/>
                </a:solidFill>
                <a:ea typeface="Roboto Condensed" panose="02000000000000000000" pitchFamily="2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ea typeface="Roboto Condensed" panose="02000000000000000000" pitchFamily="2" charset="0"/>
              </a:rPr>
              <a:t> профессиональное – 1 программа «Преподавание в начальных классах»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 smtClean="0">
                <a:solidFill>
                  <a:srgbClr val="00B050"/>
                </a:solidFill>
                <a:ea typeface="Roboto Condensed" panose="02000000000000000000" pitchFamily="2" charset="0"/>
              </a:rPr>
              <a:t>Бакалавриат</a:t>
            </a:r>
            <a:r>
              <a:rPr lang="ru-RU" sz="2400" dirty="0" smtClean="0">
                <a:solidFill>
                  <a:srgbClr val="00B050"/>
                </a:solidFill>
                <a:ea typeface="Roboto Condensed" panose="02000000000000000000" pitchFamily="2" charset="0"/>
              </a:rPr>
              <a:t> /</a:t>
            </a:r>
            <a:r>
              <a:rPr lang="ru-RU" sz="2400" dirty="0" err="1" smtClean="0">
                <a:solidFill>
                  <a:srgbClr val="00B050"/>
                </a:solidFill>
                <a:ea typeface="Roboto Condensed" panose="02000000000000000000" pitchFamily="2" charset="0"/>
              </a:rPr>
              <a:t>специалитет</a:t>
            </a:r>
            <a:r>
              <a:rPr lang="ru-RU" sz="2400" dirty="0" smtClean="0">
                <a:solidFill>
                  <a:srgbClr val="00B050"/>
                </a:solidFill>
                <a:ea typeface="Roboto Condensed" panose="02000000000000000000" pitchFamily="2" charset="0"/>
              </a:rPr>
              <a:t> (37 образовательных программ)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  <a:ea typeface="Roboto Condensed" panose="02000000000000000000" pitchFamily="2" charset="0"/>
              </a:rPr>
              <a:t>Магистратура (21 образовательная программа)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3300"/>
                </a:solidFill>
                <a:ea typeface="Roboto Condensed" panose="02000000000000000000" pitchFamily="2" charset="0"/>
              </a:rPr>
              <a:t>Аспирантура (8 образовательных программ)</a:t>
            </a:r>
          </a:p>
          <a:p>
            <a:endParaRPr lang="ru-RU" sz="1400" dirty="0">
              <a:solidFill>
                <a:prstClr val="black"/>
              </a:solidFill>
              <a:ea typeface="Roboto Condensed" panose="020000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97258" y="5221364"/>
            <a:ext cx="18999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prstClr val="black"/>
                </a:solidFill>
                <a:ea typeface="Roboto Condensed" panose="02000000000000000000" pitchFamily="2" charset="0"/>
              </a:rPr>
              <a:t>Прием документов до </a:t>
            </a:r>
            <a:r>
              <a:rPr lang="ru-RU" sz="2000" b="1" dirty="0" smtClean="0">
                <a:solidFill>
                  <a:prstClr val="black"/>
                </a:solidFill>
                <a:ea typeface="Roboto Condensed" panose="02000000000000000000" pitchFamily="2" charset="0"/>
              </a:rPr>
              <a:t>13 июля 2025 года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94764" y="5402520"/>
            <a:ext cx="10803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spc="-300" dirty="0" smtClean="0">
                <a:solidFill>
                  <a:srgbClr val="FF3300"/>
                </a:solidFill>
              </a:rPr>
              <a:t>!!!</a:t>
            </a:r>
            <a:endParaRPr lang="ru-RU" sz="6000" b="1" spc="-300" dirty="0">
              <a:solidFill>
                <a:srgbClr val="FF33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4881" y="347958"/>
            <a:ext cx="4064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Calibri"/>
              </a:rPr>
              <a:t>1022 </a:t>
            </a:r>
            <a:r>
              <a:rPr lang="ru-RU" sz="3200" dirty="0" smtClean="0">
                <a:solidFill>
                  <a:srgbClr val="FF0000"/>
                </a:solidFill>
              </a:rPr>
              <a:t>бюджетных </a:t>
            </a:r>
            <a:r>
              <a:rPr lang="ru-RU" sz="3200" dirty="0">
                <a:solidFill>
                  <a:srgbClr val="FF0000"/>
                </a:solidFill>
              </a:rPr>
              <a:t>мест </a:t>
            </a:r>
          </a:p>
        </p:txBody>
      </p:sp>
    </p:spTree>
    <p:extLst>
      <p:ext uri="{BB962C8B-B14F-4D97-AF65-F5344CB8AC3E}">
        <p14:creationId xmlns:p14="http://schemas.microsoft.com/office/powerpoint/2010/main" val="36280196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121" y="1514152"/>
            <a:ext cx="5793970" cy="47814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Ответственный секретарь Приемной комиссии ТГПУ</a:t>
            </a:r>
          </a:p>
          <a:p>
            <a:pPr marL="365125" indent="-98425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400" i="1" dirty="0" smtClean="0">
                <a:ea typeface="Roboto Condensed" panose="02000000000000000000" pitchFamily="2" charset="0"/>
              </a:rPr>
              <a:t>Печенкина Татьяна Иннокентьевна</a:t>
            </a:r>
          </a:p>
          <a:p>
            <a:pPr marL="365125" indent="-98425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400" dirty="0" smtClean="0">
                <a:ea typeface="Roboto Condensed" panose="02000000000000000000" pitchFamily="2" charset="0"/>
              </a:rPr>
              <a:t>тел.: (382-2) 311-411 </a:t>
            </a:r>
          </a:p>
          <a:p>
            <a:pPr marL="266700" indent="-266700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Специалист ПК</a:t>
            </a:r>
          </a:p>
          <a:p>
            <a:pPr marL="365125" indent="-98425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400" i="1" dirty="0" err="1" smtClean="0">
                <a:ea typeface="Roboto Condensed" panose="02000000000000000000" pitchFamily="2" charset="0"/>
              </a:rPr>
              <a:t>Кулманакова</a:t>
            </a:r>
            <a:r>
              <a:rPr lang="ru-RU" sz="2400" i="1" dirty="0" smtClean="0">
                <a:ea typeface="Roboto Condensed" panose="02000000000000000000" pitchFamily="2" charset="0"/>
              </a:rPr>
              <a:t> Маргарита Владимировна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Приемная комиссия: 634061, г. Томск  </a:t>
            </a:r>
            <a:r>
              <a:rPr lang="ru-RU" sz="2400" dirty="0" err="1" smtClean="0">
                <a:ea typeface="Roboto Condensed" panose="02000000000000000000" pitchFamily="2" charset="0"/>
              </a:rPr>
              <a:t>ул.Киевская</a:t>
            </a:r>
            <a:r>
              <a:rPr lang="ru-RU" sz="2400" dirty="0" smtClean="0">
                <a:ea typeface="Roboto Condensed" panose="02000000000000000000" pitchFamily="2" charset="0"/>
              </a:rPr>
              <a:t> 60, </a:t>
            </a:r>
            <a:r>
              <a:rPr lang="ru-RU" sz="2400" dirty="0" err="1" smtClean="0">
                <a:ea typeface="Roboto Condensed" panose="02000000000000000000" pitchFamily="2" charset="0"/>
              </a:rPr>
              <a:t>каб</a:t>
            </a:r>
            <a:r>
              <a:rPr lang="ru-RU" sz="2400" dirty="0" smtClean="0">
                <a:ea typeface="Roboto Condensed" panose="02000000000000000000" pitchFamily="2" charset="0"/>
              </a:rPr>
              <a:t>. 209 </a:t>
            </a:r>
          </a:p>
          <a:p>
            <a:pPr marL="0" indent="182563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400" dirty="0" smtClean="0">
                <a:ea typeface="Roboto Condensed" panose="02000000000000000000" pitchFamily="2" charset="0"/>
              </a:rPr>
              <a:t>тел.: (382-2) 311-411 </a:t>
            </a:r>
          </a:p>
          <a:p>
            <a:pPr marL="0" indent="182563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r>
              <a:rPr lang="ru-RU" sz="2400" dirty="0" smtClean="0">
                <a:ea typeface="Roboto Condensed" panose="02000000000000000000" pitchFamily="2" charset="0"/>
              </a:rPr>
              <a:t>E-</a:t>
            </a:r>
            <a:r>
              <a:rPr lang="ru-RU" sz="2400" dirty="0" err="1" smtClean="0">
                <a:ea typeface="Roboto Condensed" panose="02000000000000000000" pitchFamily="2" charset="0"/>
              </a:rPr>
              <a:t>mail</a:t>
            </a:r>
            <a:r>
              <a:rPr lang="ru-RU" sz="2400" dirty="0" smtClean="0">
                <a:ea typeface="Roboto Condensed" panose="02000000000000000000" pitchFamily="2" charset="0"/>
              </a:rPr>
              <a:t>: </a:t>
            </a:r>
            <a:r>
              <a:rPr lang="ru-RU" sz="2400" dirty="0" smtClean="0">
                <a:ea typeface="Roboto Condensed" panose="02000000000000000000" pitchFamily="2" charset="0"/>
                <a:hlinkClick r:id="rId2"/>
              </a:rPr>
              <a:t>pktspu@tspu.ru</a:t>
            </a:r>
            <a:endParaRPr lang="ru-RU" sz="2400" dirty="0" smtClean="0">
              <a:ea typeface="Roboto Condensed" panose="02000000000000000000" pitchFamily="2" charset="0"/>
            </a:endParaRPr>
          </a:p>
          <a:p>
            <a:pPr marL="177800" indent="4763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None/>
            </a:pPr>
            <a:endParaRPr lang="ru-RU" sz="2400" i="1" dirty="0" smtClean="0">
              <a:ea typeface="Roboto Condensed" panose="02000000000000000000" pitchFamily="2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2345563" y="622367"/>
            <a:ext cx="2318760" cy="8258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+mn-lt"/>
              </a:rPr>
              <a:t>КОНТАКТЫ</a:t>
            </a:r>
            <a:endParaRPr lang="ru-RU" dirty="0">
              <a:latin typeface="+mn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026728" y="1825625"/>
            <a:ext cx="6093228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Официальный сайт ТГПУ:</a:t>
            </a:r>
            <a:br>
              <a:rPr lang="ru-RU" sz="2400" dirty="0" smtClean="0">
                <a:ea typeface="Roboto Condensed" panose="02000000000000000000" pitchFamily="2" charset="0"/>
              </a:rPr>
            </a:br>
            <a:r>
              <a:rPr lang="ru-RU" sz="2400" dirty="0" smtClean="0">
                <a:ea typeface="Roboto Condensed" panose="02000000000000000000" pitchFamily="2" charset="0"/>
                <a:hlinkClick r:id="rId3"/>
              </a:rPr>
              <a:t>http://tspu.ru</a:t>
            </a:r>
            <a:r>
              <a:rPr lang="ru-RU" sz="2400" dirty="0" smtClean="0">
                <a:ea typeface="Roboto Condensed" panose="02000000000000000000" pitchFamily="2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Сайт "Абитуриент ТГПУ:</a:t>
            </a:r>
            <a:br>
              <a:rPr lang="ru-RU" sz="2400" dirty="0" smtClean="0">
                <a:ea typeface="Roboto Condensed" panose="02000000000000000000" pitchFamily="2" charset="0"/>
              </a:rPr>
            </a:br>
            <a:r>
              <a:rPr lang="ru-RU" sz="2400" dirty="0" smtClean="0">
                <a:ea typeface="Roboto Condensed" panose="02000000000000000000" pitchFamily="2" charset="0"/>
                <a:hlinkClick r:id="rId4"/>
              </a:rPr>
              <a:t>http://abiturient.tspu.ru/</a:t>
            </a:r>
            <a:endParaRPr lang="ru-RU" sz="2400" dirty="0" smtClean="0">
              <a:ea typeface="Roboto Condensed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err="1" smtClean="0">
                <a:ea typeface="Roboto Condensed" panose="02000000000000000000" pitchFamily="2" charset="0"/>
              </a:rPr>
              <a:t>Профориентационные</a:t>
            </a:r>
            <a:r>
              <a:rPr lang="ru-RU" sz="2400" dirty="0" smtClean="0">
                <a:ea typeface="Roboto Condensed" panose="02000000000000000000" pitchFamily="2" charset="0"/>
              </a:rPr>
              <a:t> проекты ТГПУ: </a:t>
            </a:r>
            <a:r>
              <a:rPr lang="en-US" sz="2400" dirty="0">
                <a:ea typeface="Roboto Condensed" panose="02000000000000000000" pitchFamily="2" charset="0"/>
                <a:hlinkClick r:id="rId5"/>
              </a:rPr>
              <a:t>https://tspu.ru/ppk</a:t>
            </a:r>
            <a:r>
              <a:rPr lang="en-US" sz="2400" dirty="0" smtClean="0">
                <a:ea typeface="Roboto Condensed" panose="02000000000000000000" pitchFamily="2" charset="0"/>
                <a:hlinkClick r:id="rId5"/>
              </a:rPr>
              <a:t>/</a:t>
            </a:r>
            <a:endParaRPr lang="ru-RU" sz="2400" dirty="0" smtClean="0">
              <a:ea typeface="Roboto Condensed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2400" dirty="0" smtClean="0">
                <a:ea typeface="Roboto Condensed" panose="02000000000000000000" pitchFamily="2" charset="0"/>
              </a:rPr>
              <a:t>Группа в </a:t>
            </a:r>
            <a:r>
              <a:rPr lang="en-US" sz="2400" dirty="0" smtClean="0">
                <a:ea typeface="Roboto Condensed" panose="02000000000000000000" pitchFamily="2" charset="0"/>
              </a:rPr>
              <a:t>VK</a:t>
            </a:r>
            <a:r>
              <a:rPr lang="en-US" sz="2400" dirty="0">
                <a:ea typeface="Roboto Condensed" panose="02000000000000000000" pitchFamily="2" charset="0"/>
              </a:rPr>
              <a:t>: </a:t>
            </a:r>
            <a:r>
              <a:rPr lang="en-US" sz="2400" dirty="0">
                <a:ea typeface="Roboto Condensed" panose="02000000000000000000" pitchFamily="2" charset="0"/>
                <a:hlinkClick r:id="rId6"/>
              </a:rPr>
              <a:t>https://</a:t>
            </a:r>
            <a:r>
              <a:rPr lang="en-US" sz="2400" dirty="0" smtClean="0">
                <a:ea typeface="Roboto Condensed" panose="02000000000000000000" pitchFamily="2" charset="0"/>
                <a:hlinkClick r:id="rId6"/>
              </a:rPr>
              <a:t>vk.com/abiturient.tspu</a:t>
            </a:r>
            <a:endParaRPr lang="ru-RU" sz="2400" dirty="0" smtClean="0">
              <a:ea typeface="Roboto Condensed" panose="02000000000000000000" pitchFamily="2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</a:pPr>
            <a:endParaRPr lang="ru-RU" sz="2400" dirty="0" smtClean="0">
              <a:ea typeface="Roboto Condensed" panose="02000000000000000000" pitchFamily="2" charset="0"/>
            </a:endParaRPr>
          </a:p>
          <a:p>
            <a:pPr marL="274320" indent="-274320">
              <a:lnSpc>
                <a:spcPct val="100000"/>
              </a:lnSpc>
              <a:spcBef>
                <a:spcPct val="20000"/>
              </a:spcBef>
              <a:buClr>
                <a:srgbClr val="31B6FD"/>
              </a:buClr>
              <a:buSzPct val="100000"/>
              <a:buFont typeface="Symbol" pitchFamily="18" charset="2"/>
              <a:buChar char=""/>
            </a:pPr>
            <a:endParaRPr lang="ru-RU" sz="2000" dirty="0" smtClean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7" name="Текст 4"/>
          <p:cNvSpPr txBox="1">
            <a:spLocks/>
          </p:cNvSpPr>
          <p:nvPr/>
        </p:nvSpPr>
        <p:spPr>
          <a:xfrm>
            <a:off x="7675908" y="659141"/>
            <a:ext cx="3876012" cy="82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 smtClean="0">
                <a:latin typeface="+mn-lt"/>
              </a:rPr>
              <a:t>ПОЛЕЗНЫЕ ССЫЛКИ</a:t>
            </a: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954943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hlinkClick r:id="rId3"/>
          </p:cNvPr>
          <p:cNvSpPr>
            <a:spLocks noChangeArrowheads="1"/>
          </p:cNvSpPr>
          <p:nvPr/>
        </p:nvSpPr>
        <p:spPr bwMode="auto">
          <a:xfrm>
            <a:off x="3128963" y="27543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543614"/>
              </p:ext>
            </p:extLst>
          </p:nvPr>
        </p:nvGraphicFramePr>
        <p:xfrm>
          <a:off x="0" y="653902"/>
          <a:ext cx="11943828" cy="6426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05">
                  <a:extLst>
                    <a:ext uri="{9D8B030D-6E8A-4147-A177-3AD203B41FA5}">
                      <a16:colId xmlns="" xmlns:a16="http://schemas.microsoft.com/office/drawing/2014/main" val="1093145576"/>
                    </a:ext>
                  </a:extLst>
                </a:gridCol>
                <a:gridCol w="3891280">
                  <a:extLst>
                    <a:ext uri="{9D8B030D-6E8A-4147-A177-3AD203B41FA5}">
                      <a16:colId xmlns="" xmlns:a16="http://schemas.microsoft.com/office/drawing/2014/main" val="3519829741"/>
                    </a:ext>
                  </a:extLst>
                </a:gridCol>
                <a:gridCol w="3434080">
                  <a:extLst>
                    <a:ext uri="{9D8B030D-6E8A-4147-A177-3AD203B41FA5}">
                      <a16:colId xmlns="" xmlns:a16="http://schemas.microsoft.com/office/drawing/2014/main" val="4116760464"/>
                    </a:ext>
                  </a:extLst>
                </a:gridCol>
                <a:gridCol w="1082040">
                  <a:extLst>
                    <a:ext uri="{9D8B030D-6E8A-4147-A177-3AD203B41FA5}">
                      <a16:colId xmlns="" xmlns:a16="http://schemas.microsoft.com/office/drawing/2014/main" val="3972681346"/>
                    </a:ext>
                  </a:extLst>
                </a:gridCol>
                <a:gridCol w="3082823">
                  <a:extLst>
                    <a:ext uri="{9D8B030D-6E8A-4147-A177-3AD203B41FA5}">
                      <a16:colId xmlns="" xmlns:a16="http://schemas.microsoft.com/office/drawing/2014/main" val="108957338"/>
                    </a:ext>
                  </a:extLst>
                </a:gridCol>
              </a:tblGrid>
              <a:tr h="498678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Факультет/институт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dirty="0" smtClean="0">
                          <a:effectLst/>
                        </a:rPr>
                        <a:t>Специальность</a:t>
                      </a:r>
                      <a:endParaRPr lang="ru-RU" sz="1000" b="0" u="non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cap="none" spc="0" dirty="0" smtClean="0">
                          <a:ln>
                            <a:noFill/>
                          </a:ln>
                          <a:effectLst/>
                        </a:rPr>
                        <a:t>Бюджетные места,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cap="none" spc="0" dirty="0" smtClean="0">
                          <a:ln>
                            <a:noFill/>
                          </a:ln>
                          <a:effectLst/>
                        </a:rPr>
                        <a:t>очная форма</a:t>
                      </a:r>
                      <a:endParaRPr lang="ru-RU" sz="1000" b="0" u="none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Вступительные испытания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90676778"/>
                  </a:ext>
                </a:extLst>
              </a:tr>
              <a:tr h="3682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Биолого-химический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Учитель биологии, географии, химии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Биология, </a:t>
                      </a:r>
                      <a:r>
                        <a:rPr lang="ru-RU" sz="1000" b="1" baseline="0" dirty="0" smtClean="0"/>
                        <a:t>химия/география/математика/</a:t>
                      </a:r>
                      <a:r>
                        <a:rPr lang="ru-RU" sz="1000" baseline="0" dirty="0" smtClean="0"/>
                        <a:t> </a:t>
                      </a:r>
                      <a:r>
                        <a:rPr lang="ru-RU" sz="1000" b="1" baseline="0" dirty="0" smtClean="0"/>
                        <a:t>обществознание</a:t>
                      </a:r>
                      <a:r>
                        <a:rPr lang="ru-RU" sz="1000" baseline="0" dirty="0" smtClean="0"/>
                        <a:t>; </a:t>
                      </a:r>
                      <a:r>
                        <a:rPr lang="ru-RU" sz="1000" dirty="0" smtClean="0"/>
                        <a:t>русский язык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03150623"/>
                  </a:ext>
                </a:extLst>
              </a:tr>
              <a:tr h="776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Институт иностранных языков и международного сотрудничества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1.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Учитель иностранного языка (английский, немецкий, французский,  китайский, русский как иностранный)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2.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Переводчик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иностранный язык, русский язык, </a:t>
                      </a:r>
                      <a:r>
                        <a:rPr lang="ru-RU" sz="1000" b="1" dirty="0" smtClean="0"/>
                        <a:t>обществознание/история/литература</a:t>
                      </a:r>
                    </a:p>
                    <a:p>
                      <a:r>
                        <a:rPr lang="ru-RU" sz="1000" dirty="0" smtClean="0"/>
                        <a:t>2. иностранный язык , русский язык </a:t>
                      </a:r>
                      <a:r>
                        <a:rPr lang="ru-RU" sz="1000" b="1" dirty="0" smtClean="0"/>
                        <a:t>обществознание/история/литература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9408739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Историко-филологический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1.Учитель истории, права, обществознания 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 Учитель русского языка и литературы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обществознание, история, русский язык</a:t>
                      </a:r>
                    </a:p>
                    <a:p>
                      <a:r>
                        <a:rPr lang="ru-RU" sz="1000" dirty="0" smtClean="0"/>
                        <a:t>2.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русский</a:t>
                      </a:r>
                      <a:r>
                        <a:rPr lang="ru-RU" sz="1000" baseline="0" dirty="0" smtClean="0"/>
                        <a:t> язык, л</a:t>
                      </a:r>
                      <a:r>
                        <a:rPr lang="ru-RU" sz="1000" dirty="0" smtClean="0"/>
                        <a:t>итература,</a:t>
                      </a:r>
                      <a:r>
                        <a:rPr lang="ru-RU" sz="1000" baseline="0" dirty="0" smtClean="0"/>
                        <a:t> </a:t>
                      </a:r>
                      <a:r>
                        <a:rPr lang="ru-RU" sz="1000" b="1" dirty="0" smtClean="0"/>
                        <a:t>обществознание/ история/иностранный язык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82134376"/>
                  </a:ext>
                </a:extLst>
              </a:tr>
              <a:tr h="4660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Физико-математический </a:t>
                      </a:r>
                      <a:r>
                        <a:rPr lang="ru-RU" sz="1200" smtClean="0">
                          <a:effectLst/>
                        </a:rPr>
                        <a:t>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1.Учитель  физики, математики, информатики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2.Программист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математика, </a:t>
                      </a:r>
                      <a:r>
                        <a:rPr lang="ru-RU" sz="1000" b="1" dirty="0" smtClean="0"/>
                        <a:t>физика/информатика/обществознание</a:t>
                      </a:r>
                      <a:r>
                        <a:rPr lang="ru-RU" sz="1000" dirty="0" smtClean="0"/>
                        <a:t>,</a:t>
                      </a:r>
                      <a:r>
                        <a:rPr lang="ru-RU" sz="1000" baseline="0" dirty="0" smtClean="0"/>
                        <a:t> русский язык</a:t>
                      </a:r>
                      <a:endParaRPr lang="ru-RU" sz="10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000" dirty="0" smtClean="0"/>
                        <a:t>2. математика, информатика, русский язык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3340720"/>
                  </a:ext>
                </a:extLst>
              </a:tr>
              <a:tr h="471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Институт </a:t>
                      </a:r>
                      <a:r>
                        <a:rPr lang="ru-RU" sz="1200" dirty="0">
                          <a:effectLst/>
                        </a:rPr>
                        <a:t>физической культуры и спорта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Учитель физической культуры,  педагог дополнительного образования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русский язык, обществознание, 1-е и 2-е</a:t>
                      </a:r>
                    </a:p>
                    <a:p>
                      <a:r>
                        <a:rPr lang="ru-RU" sz="1000" dirty="0" smtClean="0"/>
                        <a:t>профессиональные вступительные испытания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3517221"/>
                  </a:ext>
                </a:extLst>
              </a:tr>
              <a:tr h="78434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>
                          <a:effectLst/>
                        </a:rPr>
                        <a:t>Факультет </a:t>
                      </a:r>
                      <a:r>
                        <a:rPr lang="ru-RU" sz="1200" dirty="0" smtClean="0">
                          <a:effectLst/>
                        </a:rPr>
                        <a:t>дошкольного  и начального  образования (Институт детства и </a:t>
                      </a:r>
                      <a:r>
                        <a:rPr lang="ru-RU" sz="1200" dirty="0" err="1" smtClean="0">
                          <a:effectLst/>
                        </a:rPr>
                        <a:t>артпедагогики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effectLst/>
                        </a:rPr>
                        <a:t>1.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Учитель начальных классов, воспитатель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effectLst/>
                        </a:rPr>
                        <a:t>2 Учитель  начальных классов и коррекционный педагог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1.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русский язык, обществознание, </a:t>
                      </a:r>
                      <a:r>
                        <a:rPr lang="ru-RU" sz="1000" b="1" dirty="0" smtClean="0"/>
                        <a:t>математика/история/биология</a:t>
                      </a:r>
                      <a:r>
                        <a:rPr lang="ru-RU" sz="1000" b="1" baseline="0" dirty="0" smtClean="0"/>
                        <a:t>/литература</a:t>
                      </a:r>
                      <a:endParaRPr lang="ru-RU" sz="1000" b="1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 2.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русский язык, обществознание,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математика/история/биология/литература</a:t>
                      </a:r>
                    </a:p>
                    <a:p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2532900"/>
                  </a:ext>
                </a:extLst>
              </a:tr>
              <a:tr h="470508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r>
                        <a:rPr lang="ru-RU" sz="1200" dirty="0">
                          <a:effectLst/>
                        </a:rPr>
                        <a:t>Факультет культуры и </a:t>
                      </a:r>
                      <a:r>
                        <a:rPr lang="ru-RU" sz="1200" dirty="0" smtClean="0">
                          <a:effectLst/>
                        </a:rPr>
                        <a:t>искусств (Институт детства и </a:t>
                      </a:r>
                      <a:r>
                        <a:rPr lang="ru-RU" sz="1200" dirty="0" err="1" smtClean="0">
                          <a:effectLst/>
                        </a:rPr>
                        <a:t>артпедагогики</a:t>
                      </a:r>
                      <a:r>
                        <a:rPr lang="ru-RU" sz="1200" dirty="0" smtClean="0">
                          <a:effectLst/>
                        </a:rPr>
                        <a:t>)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effectLst/>
                        </a:rPr>
                        <a:t>Учитель музыки, хореографии, ИЗО</a:t>
                      </a: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000" dirty="0" smtClean="0">
                          <a:effectLst/>
                        </a:rPr>
                        <a:t>Педагог дополнительного образования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обществознание, русский язык</a:t>
                      </a:r>
                    </a:p>
                    <a:p>
                      <a:r>
                        <a:rPr lang="ru-RU" sz="1000" dirty="0" smtClean="0"/>
                        <a:t>творческие вступительные испытания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59645886"/>
                  </a:ext>
                </a:extLst>
              </a:tr>
              <a:tr h="4702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1B8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Факультет психологии и специального образования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dirty="0" smtClean="0">
                          <a:effectLst/>
                        </a:rPr>
                        <a:t>Педагог-психолог</a:t>
                      </a:r>
                      <a:r>
                        <a:rPr lang="en-US" sz="1000" dirty="0" smtClean="0">
                          <a:effectLst/>
                        </a:rPr>
                        <a:t>,</a:t>
                      </a:r>
                      <a:endParaRPr lang="ru-RU" sz="1000" dirty="0" smtClean="0">
                        <a:effectLst/>
                      </a:endParaRP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dirty="0" smtClean="0">
                          <a:effectLst/>
                        </a:rPr>
                        <a:t>Социальный педагог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2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r>
                        <a:rPr lang="en-US" sz="1000" dirty="0" smtClean="0">
                          <a:effectLst/>
                        </a:rPr>
                        <a:t> </a:t>
                      </a:r>
                      <a:r>
                        <a:rPr lang="ru-RU" sz="1000" dirty="0" smtClean="0">
                          <a:effectLst/>
                        </a:rPr>
                        <a:t>Учитель-логопед 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Tx/>
                        <a:buAutoNum type="arabicPeriod"/>
                      </a:pPr>
                      <a:r>
                        <a:rPr lang="ru-RU" sz="1000" dirty="0" smtClean="0"/>
                        <a:t>обществознание, русский язык, </a:t>
                      </a:r>
                      <a:r>
                        <a:rPr lang="ru-RU" sz="1000" b="1" dirty="0" smtClean="0"/>
                        <a:t>математика/ биология</a:t>
                      </a:r>
                    </a:p>
                    <a:p>
                      <a:pPr marL="228600" indent="-228600">
                        <a:buFontTx/>
                        <a:buAutoNum type="arabicPeriod"/>
                      </a:pPr>
                      <a:r>
                        <a:rPr lang="ru-RU" sz="1000" b="0" dirty="0" smtClean="0"/>
                        <a:t>обществознание, русский язык, </a:t>
                      </a:r>
                      <a:r>
                        <a:rPr lang="ru-RU" sz="1000" b="1" dirty="0" smtClean="0"/>
                        <a:t>математика, биология/история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000" b="0" dirty="0" smtClean="0"/>
                        <a:t>3.</a:t>
                      </a:r>
                      <a:r>
                        <a:rPr lang="en-US" sz="1000" b="0" dirty="0" smtClean="0"/>
                        <a:t> </a:t>
                      </a:r>
                      <a:r>
                        <a:rPr lang="ru-RU" sz="1000" b="0" dirty="0" smtClean="0"/>
                        <a:t>биология, русский язык, собеседов</a:t>
                      </a:r>
                      <a:r>
                        <a:rPr lang="ru-RU" sz="1000" dirty="0" smtClean="0"/>
                        <a:t>ание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61381289"/>
                  </a:ext>
                </a:extLst>
              </a:tr>
              <a:tr h="7767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Технолого-экономический факультет</a:t>
                      </a:r>
                      <a:endParaRPr lang="ru-RU" sz="1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1.</a:t>
                      </a:r>
                      <a:r>
                        <a:rPr kumimoji="0" lang="en-US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Учитель технологии и БЖД, 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2.</a:t>
                      </a:r>
                      <a:r>
                        <a:rPr kumimoji="0" lang="en-US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altLang="ru-RU" sz="1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Преподаватель колледжа / техникума по декоративно-прикладному искусству и дизайну</a:t>
                      </a:r>
                    </a:p>
                    <a:p>
                      <a:pPr marL="0" marR="0" lvl="0" indent="0" algn="l" defTabSz="9636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Педагог профессионального образования</a:t>
                      </a:r>
                      <a:endParaRPr lang="ru-RU" sz="1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000" dirty="0" smtClean="0"/>
                        <a:t>1. обществознание, русский язык,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000" b="1" dirty="0" smtClean="0"/>
                        <a:t>математика</a:t>
                      </a:r>
                      <a:r>
                        <a:rPr lang="ru-RU" sz="1000" b="1" baseline="0" dirty="0" smtClean="0"/>
                        <a:t>/</a:t>
                      </a:r>
                      <a:r>
                        <a:rPr lang="ru-RU" sz="1000" b="1" dirty="0" smtClean="0"/>
                        <a:t>история/география/биология/химия/ информатика/литература/иностранный язык</a:t>
                      </a:r>
                      <a:endParaRPr lang="ru-RU" sz="10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000" dirty="0" smtClean="0"/>
                        <a:t>2.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профессиональное вступительное испытание (рисунок), обществознание, русский язык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3.</a:t>
                      </a:r>
                      <a:r>
                        <a:rPr lang="en-US" sz="1000" dirty="0" smtClean="0"/>
                        <a:t> </a:t>
                      </a:r>
                      <a:r>
                        <a:rPr lang="ru-RU" sz="1000" dirty="0" smtClean="0"/>
                        <a:t>профессиональное вступительное испытание (эссе), обществознание, русский язык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ru-RU" sz="1000" dirty="0"/>
                    </a:p>
                  </a:txBody>
                  <a:tcPr marL="68580" marR="68580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9488521"/>
                  </a:ext>
                </a:extLst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27" y="5236766"/>
            <a:ext cx="306029" cy="27571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0" y="1365012"/>
            <a:ext cx="321414" cy="2897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0" y="2552514"/>
            <a:ext cx="305727" cy="27571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4003514"/>
            <a:ext cx="305728" cy="27556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2" y="4763117"/>
            <a:ext cx="306029" cy="27571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1876881"/>
            <a:ext cx="305728" cy="27556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8" y="3446809"/>
            <a:ext cx="305728" cy="2755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6" y="3021435"/>
            <a:ext cx="305728" cy="2755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3" y="6106279"/>
            <a:ext cx="321414" cy="2895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26956" y="180318"/>
            <a:ext cx="6635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44546A"/>
                </a:solidFill>
              </a:rPr>
              <a:t>Направления подготовки и вступительные испытания</a:t>
            </a:r>
            <a:endParaRPr lang="ru-RU" dirty="0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019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098650"/>
              </p:ext>
            </p:extLst>
          </p:nvPr>
        </p:nvGraphicFramePr>
        <p:xfrm>
          <a:off x="307731" y="905936"/>
          <a:ext cx="11257736" cy="6057995"/>
        </p:xfrm>
        <a:graphic>
          <a:graphicData uri="http://schemas.openxmlformats.org/drawingml/2006/table">
            <a:tbl>
              <a:tblPr firstCol="1" bandRow="1">
                <a:tableStyleId>{3B4B98B0-60AC-42C2-AFA5-B58CD77FA1E5}</a:tableStyleId>
              </a:tblPr>
              <a:tblGrid>
                <a:gridCol w="7320874">
                  <a:extLst>
                    <a:ext uri="{9D8B030D-6E8A-4147-A177-3AD203B41FA5}">
                      <a16:colId xmlns:a16="http://schemas.microsoft.com/office/drawing/2014/main" xmlns="" val="3100923119"/>
                    </a:ext>
                  </a:extLst>
                </a:gridCol>
                <a:gridCol w="3936862">
                  <a:extLst>
                    <a:ext uri="{9D8B030D-6E8A-4147-A177-3AD203B41FA5}">
                      <a16:colId xmlns:a16="http://schemas.microsoft.com/office/drawing/2014/main" xmlns="" val="3824030444"/>
                    </a:ext>
                  </a:extLst>
                </a:gridCol>
              </a:tblGrid>
              <a:tr h="36591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Чемпион, призер Олимпийских или </a:t>
                      </a:r>
                      <a:r>
                        <a:rPr lang="ru-RU" sz="1400" b="0" dirty="0" err="1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Паралимпийских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 игр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10 баллов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63976344"/>
                  </a:ext>
                </a:extLst>
              </a:tr>
              <a:tr h="48774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+mn-cs"/>
                        </a:rPr>
                        <a:t>Знак отличия Всероссийского физкультурно-спортивного комплекса "Готов к труду и обороне" (ГТО) 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и удостоверения к нему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2 балла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47180306"/>
                  </a:ext>
                </a:extLst>
              </a:tr>
              <a:tr h="27103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Заслуженный мастер спорта 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10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243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Мастер спорта России международного класса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9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882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Мастер спорта России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7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8310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Кандидат в мастера спорта России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1045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1 спортивный разряд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3 балла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7154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2 спортивный разряд </a:t>
                      </a:r>
                      <a:endParaRPr lang="en-US" sz="1400" b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1 балла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820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Участнику</a:t>
                      </a:r>
                      <a:r>
                        <a:rPr lang="ru-RU" sz="1400" b="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baseline="0" dirty="0" err="1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профориентационных</a:t>
                      </a:r>
                      <a:r>
                        <a:rPr lang="ru-RU" sz="1400" b="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 мероприятий, проводимых заказчиком целевого обучения (только для поступающих по договору о целевом обучении; заказчик целевого обучения подает списки участников  в вуз до начала приемной кампании, до 10 июня ) </a:t>
                      </a:r>
                      <a:endParaRPr lang="ru-RU" sz="1400" b="0" dirty="0">
                        <a:solidFill>
                          <a:srgbClr val="C00000"/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589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Аттестат/диплом</a:t>
                      </a:r>
                      <a:r>
                        <a:rPr lang="ru-RU" sz="1400" b="0" baseline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 с отличием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10 баллов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0372629"/>
                  </a:ext>
                </a:extLst>
              </a:tr>
              <a:tr h="651589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Волонтерская (добровольческая) деятельность, которая осуществлялась поступающим в течение 3 лет перед поступлением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30-99 часов – 1 балл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100-199 часов – 2 балла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200 и более часов -3 балла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40306315"/>
                  </a:ext>
                </a:extLst>
              </a:tr>
              <a:tr h="874447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Участие в олимпиадах школьников (Перечень Олимпиад Министерства просвещения, в том числе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Открытая межрегиональная олимпиада школьников по педагогике ТГПУ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Региональная олимпиада  школьников по психологии 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,  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Открытая межрегиональная предметная олимпиада школьников по иностранным языкам «</a:t>
                      </a:r>
                      <a:r>
                        <a:rPr lang="ru-RU" sz="1400" b="1" dirty="0" err="1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Альтерлингва</a:t>
                      </a:r>
                      <a:r>
                        <a:rPr lang="ru-RU" sz="1400" b="1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» ИИЯМС ТГПУ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)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победитель -10 баллов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призер – 5 баллов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  <a:cs typeface="Times New Roman" panose="02020603050405020304" pitchFamily="18" charset="0"/>
                        </a:rPr>
                        <a:t>участник – 1 балл</a:t>
                      </a:r>
                      <a:endParaRPr lang="ru-RU" sz="1400" b="0" dirty="0"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915675"/>
                  </a:ext>
                </a:extLst>
              </a:tr>
              <a:tr h="73853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Статус победителя (призера) национального и (или) международного чемпионата по профессиональному мастерству среди инвалидов и лиц с ограниченными возможностями здоровья «</a:t>
                      </a:r>
                      <a:r>
                        <a:rPr lang="ru-RU" sz="1400" b="0" dirty="0" err="1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Абилимпикс</a:t>
                      </a: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»  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+mn-lt"/>
                          <a:ea typeface="Roboto Condensed" panose="02000000000000000000" pitchFamily="2" charset="0"/>
                        </a:rPr>
                        <a:t>10 баллов</a:t>
                      </a:r>
                      <a:endParaRPr lang="ru-RU" sz="14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lt"/>
                        <a:ea typeface="Roboto Condensed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03191006"/>
                  </a:ext>
                </a:extLst>
              </a:tr>
            </a:tbl>
          </a:graphicData>
        </a:graphic>
      </p:graphicFrame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1491355" y="0"/>
            <a:ext cx="10306829" cy="825818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latin typeface="+mn-lt"/>
              </a:rPr>
              <a:t>Индивидуальные достижения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  <a:latin typeface="+mn-lt"/>
              </a:rPr>
              <a:t>(</a:t>
            </a:r>
            <a:r>
              <a:rPr lang="en-US" sz="1800" dirty="0" smtClean="0">
                <a:solidFill>
                  <a:srgbClr val="C00000"/>
                </a:solidFill>
                <a:latin typeface="+mn-lt"/>
              </a:rPr>
              <a:t>max</a:t>
            </a:r>
            <a:r>
              <a:rPr lang="ru-RU" sz="1800" dirty="0" smtClean="0">
                <a:solidFill>
                  <a:srgbClr val="C00000"/>
                </a:solidFill>
                <a:latin typeface="+mn-lt"/>
              </a:rPr>
              <a:t> = 10 баллов за общие индивидуальные достижения,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C00000"/>
                </a:solidFill>
              </a:rPr>
              <a:t>5 баллов за целевые индивидуальные достижения</a:t>
            </a:r>
            <a:r>
              <a:rPr lang="ru-RU" sz="1800" dirty="0" smtClean="0">
                <a:solidFill>
                  <a:srgbClr val="C00000"/>
                </a:solidFill>
                <a:latin typeface="+mn-lt"/>
              </a:rPr>
              <a:t>)</a:t>
            </a:r>
            <a:endParaRPr lang="ru-RU" sz="1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465843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/>
          <p:nvPr/>
        </p:nvSpPr>
        <p:spPr>
          <a:xfrm>
            <a:off x="390525" y="0"/>
            <a:ext cx="1141095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-RU" sz="2400" b="1" kern="0" dirty="0">
                <a:solidFill>
                  <a:srgbClr val="0070C0"/>
                </a:solidFill>
                <a:ea typeface="Century Gothic"/>
                <a:cs typeface="Century Gothic"/>
                <a:sym typeface="Century Gothic"/>
              </a:rPr>
              <a:t>Календарь </a:t>
            </a:r>
            <a:r>
              <a:rPr lang="ru-RU" sz="2400" b="1" kern="0" dirty="0" err="1">
                <a:solidFill>
                  <a:srgbClr val="0070C0"/>
                </a:solidFill>
                <a:ea typeface="Century Gothic"/>
                <a:cs typeface="Century Gothic"/>
                <a:sym typeface="Century Gothic"/>
              </a:rPr>
              <a:t>профориентационных</a:t>
            </a:r>
            <a:r>
              <a:rPr lang="ru-RU" sz="2400" b="1" kern="0" dirty="0">
                <a:solidFill>
                  <a:srgbClr val="0070C0"/>
                </a:solidFill>
                <a:ea typeface="Century Gothic"/>
                <a:cs typeface="Century Gothic"/>
                <a:sym typeface="Century Gothic"/>
              </a:rPr>
              <a:t> событий ТГПУ на </a:t>
            </a:r>
            <a:r>
              <a:rPr lang="ru-RU" sz="2400" b="1" kern="0" dirty="0" smtClean="0">
                <a:solidFill>
                  <a:srgbClr val="0070C0"/>
                </a:solidFill>
                <a:ea typeface="Century Gothic"/>
                <a:cs typeface="Century Gothic"/>
                <a:sym typeface="Century Gothic"/>
              </a:rPr>
              <a:t>2026-2027 учебный  </a:t>
            </a:r>
            <a:r>
              <a:rPr lang="ru-RU" sz="2400" b="1" kern="0" dirty="0">
                <a:solidFill>
                  <a:srgbClr val="0070C0"/>
                </a:solidFill>
                <a:ea typeface="Century Gothic"/>
                <a:cs typeface="Century Gothic"/>
                <a:sym typeface="Century Gothic"/>
              </a:rPr>
              <a:t>год</a:t>
            </a:r>
            <a:endParaRPr sz="2400" b="1" kern="0" dirty="0">
              <a:solidFill>
                <a:srgbClr val="0070C0"/>
              </a:solidFill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231" name="Google Shape;231;p11"/>
          <p:cNvGraphicFramePr/>
          <p:nvPr>
            <p:extLst>
              <p:ext uri="{D42A27DB-BD31-4B8C-83A1-F6EECF244321}">
                <p14:modId xmlns:p14="http://schemas.microsoft.com/office/powerpoint/2010/main" val="326566311"/>
              </p:ext>
            </p:extLst>
          </p:nvPr>
        </p:nvGraphicFramePr>
        <p:xfrm>
          <a:off x="0" y="625760"/>
          <a:ext cx="11697339" cy="60745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696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726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97715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228134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 smtClean="0"/>
                        <a:t>События</a:t>
                      </a:r>
                      <a:endParaRPr sz="1400" b="1" u="none" strike="noStrike" cap="none" dirty="0">
                        <a:solidFill>
                          <a:srgbClr val="1F3864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u="none" strike="noStrike" cap="none" dirty="0">
                        <a:solidFill>
                          <a:srgbClr val="1F3864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/>
                        <a:t>Даты</a:t>
                      </a:r>
                      <a:endParaRPr sz="1400" b="1" u="none" strike="noStrike" cap="none" dirty="0">
                        <a:solidFill>
                          <a:srgbClr val="1F3864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400" u="none" strike="noStrike" cap="none" dirty="0" smtClean="0"/>
                        <a:t>Участники; что дает участие в мероприятии</a:t>
                      </a:r>
                      <a:endParaRPr sz="1400" b="1" u="none" strike="noStrike" cap="none" dirty="0">
                        <a:solidFill>
                          <a:srgbClr val="1F3864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422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</a:pPr>
                      <a:r>
                        <a:rPr lang="ru-RU" sz="1000" b="1" dirty="0" smtClean="0">
                          <a:latin typeface="+mn-lt"/>
                          <a:sym typeface="Century Gothic"/>
                        </a:rPr>
                        <a:t>Открытая межрегиональная олимпиада по педагогике</a:t>
                      </a:r>
                      <a:endParaRPr lang="ru-RU" sz="1000" b="1" dirty="0" smtClean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18.09-27.10.2026 года</a:t>
                      </a:r>
                      <a:br>
                        <a:rPr lang="ru-RU" sz="1000" dirty="0" smtClean="0">
                          <a:latin typeface="+mn-lt"/>
                        </a:rPr>
                      </a:br>
                      <a:r>
                        <a:rPr lang="ru-RU" sz="1000" dirty="0" smtClean="0">
                          <a:latin typeface="+mn-lt"/>
                        </a:rPr>
                        <a:t>08-09.12.2026 года</a:t>
                      </a: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 typeface="Century Gothic"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школьники 8-11-х классов,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дополнительные баллы при поступлении в ТГПУ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(участники заключительного этапа -1 балл, призеры – 5 баллов, победители -10 баллов)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2869848691"/>
                  </a:ext>
                </a:extLst>
              </a:tr>
              <a:tr h="80633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latin typeface="+mn-lt"/>
                          <a:sym typeface="Century Gothic"/>
                        </a:rPr>
                        <a:t>Открытая межрегиональная олимпиада школьников по иностранным языкам «</a:t>
                      </a:r>
                      <a:r>
                        <a:rPr lang="ru-RU" sz="1000" b="1" dirty="0" err="1" smtClean="0">
                          <a:latin typeface="+mn-lt"/>
                          <a:sym typeface="Century Gothic"/>
                        </a:rPr>
                        <a:t>Альтерлингва</a:t>
                      </a:r>
                      <a:r>
                        <a:rPr lang="ru-RU" sz="1000" b="1" dirty="0" smtClean="0">
                          <a:latin typeface="+mn-lt"/>
                          <a:sym typeface="Century Gothic"/>
                        </a:rPr>
                        <a:t>» 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Arial"/>
                        </a:rPr>
                        <a:t>регистрация: 01.12.2026 – 20.01.2027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Arial"/>
                        </a:rPr>
                        <a:t>отборочный этап: 01.02-28.02.2027</a:t>
                      </a:r>
                      <a:b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Arial"/>
                        </a:rPr>
                      </a:b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Arial"/>
                        </a:rPr>
                        <a:t>заключительный этап: 27-28.03.2027 (онлайн-формат) </a:t>
                      </a: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CE2EA"/>
                        </a:buClr>
                        <a:buSzPts val="1000"/>
                        <a:buFont typeface="Century Gothic"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школьники 8-11-х классов,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дополнительные баллы при поступлении в ТГПУ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 (участники заключительного этапа -1 балл, призеры – 5 баллов, победители -10 баллов)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3990117381"/>
                  </a:ext>
                </a:extLst>
              </a:tr>
              <a:tr h="73983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+mn-lt"/>
                          <a:ea typeface="Century Gothic"/>
                          <a:cs typeface="Century Gothic"/>
                          <a:sym typeface="Century Gothic"/>
                        </a:rPr>
                        <a:t>Региональная олимпиада школьников по психологии</a:t>
                      </a:r>
                      <a:endParaRPr sz="1000" b="1" dirty="0">
                        <a:solidFill>
                          <a:schemeClr val="tx1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апрель 2027</a:t>
                      </a:r>
                      <a:endParaRPr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CE2EA"/>
                        </a:buClr>
                        <a:buSzPts val="1000"/>
                        <a:buFont typeface="Century Gothic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школьники 8-11-х классов,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дополнительные баллы при поступлении в ТГПУ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 (участники заключительного этапа -1 балл, призеры – 5 баллов, победители -10 баллов)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777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b="1" dirty="0" err="1">
                          <a:latin typeface="+mn-lt"/>
                          <a:sym typeface="Century Gothic"/>
                        </a:rPr>
                        <a:t>Герценовские</a:t>
                      </a:r>
                      <a:r>
                        <a:rPr lang="ru-RU" sz="1000" b="1" dirty="0">
                          <a:latin typeface="+mn-lt"/>
                          <a:sym typeface="Century Gothic"/>
                        </a:rPr>
                        <a:t> олимпиады </a:t>
                      </a:r>
                      <a:endParaRPr sz="1000" b="1" dirty="0">
                        <a:latin typeface="+mn-lt"/>
                      </a:endParaRPr>
                    </a:p>
                    <a:p>
                      <a:pPr marL="180975" marR="0" lvl="0" indent="-1809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alibri"/>
                        <a:buAutoNum type="arabicPeriod"/>
                      </a:pPr>
                      <a:r>
                        <a:rPr lang="ru-RU" sz="1000" u="none" strike="noStrike" cap="none" dirty="0" err="1" smtClean="0">
                          <a:latin typeface="+mn-lt"/>
                          <a:sym typeface="Century Gothic"/>
                        </a:rPr>
                        <a:t>Герценовская</a:t>
                      </a: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 </a:t>
                      </a:r>
                      <a:r>
                        <a:rPr lang="ru-RU" sz="1000" u="none" strike="noStrike" cap="none" dirty="0">
                          <a:latin typeface="+mn-lt"/>
                          <a:sym typeface="Century Gothic"/>
                        </a:rPr>
                        <a:t>олимпиада школьников  по </a:t>
                      </a:r>
                      <a:r>
                        <a:rPr lang="ru-RU" sz="1000" b="1" u="none" strike="noStrike" cap="none" dirty="0">
                          <a:latin typeface="+mn-lt"/>
                          <a:sym typeface="Century Gothic"/>
                        </a:rPr>
                        <a:t>географии</a:t>
                      </a:r>
                      <a:endParaRPr sz="1000" b="1" dirty="0">
                        <a:latin typeface="+mn-lt"/>
                      </a:endParaRPr>
                    </a:p>
                    <a:p>
                      <a:pPr marL="180975" marR="0" lvl="0" indent="-18097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alibri"/>
                        <a:buAutoNum type="arabicPeriod"/>
                      </a:pPr>
                      <a:r>
                        <a:rPr lang="ru-RU" sz="1000" u="none" strike="noStrike" cap="none" dirty="0" err="1">
                          <a:latin typeface="+mn-lt"/>
                          <a:sym typeface="Century Gothic"/>
                        </a:rPr>
                        <a:t>Герценовская</a:t>
                      </a:r>
                      <a:r>
                        <a:rPr lang="ru-RU" sz="1000" u="none" strike="noStrike" cap="none" dirty="0">
                          <a:latin typeface="+mn-lt"/>
                          <a:sym typeface="Century Gothic"/>
                        </a:rPr>
                        <a:t> олимпиада школьников  по </a:t>
                      </a:r>
                      <a:r>
                        <a:rPr lang="ru-RU" sz="1000" b="1" u="none" strike="noStrike" cap="none" dirty="0">
                          <a:latin typeface="+mn-lt"/>
                          <a:sym typeface="Century Gothic"/>
                        </a:rPr>
                        <a:t>иностранным </a:t>
                      </a:r>
                      <a:r>
                        <a:rPr lang="ru-RU" sz="1000" b="1" u="none" strike="noStrike" cap="none" dirty="0" smtClean="0">
                          <a:latin typeface="+mn-lt"/>
                          <a:sym typeface="Century Gothic"/>
                        </a:rPr>
                        <a:t>языкам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ноябрь 2026-март 2027</a:t>
                      </a: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 typeface="Century Gothic"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школьники 8-11-х классов</a:t>
                      </a:r>
                      <a:endParaRPr kumimoji="0" lang="ru-RU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учащиеся колледжей, поступивших                </a:t>
                      </a:r>
                      <a:b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</a:b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после 9 класса,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победители и призеры олимпиады </a:t>
                      </a:r>
                      <a:r>
                        <a:rPr kumimoji="0" lang="ru-RU" sz="1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Century Gothic"/>
                        </a:rPr>
                        <a:t>имеют право поступить без вступительных испытаний</a:t>
                      </a:r>
                      <a:endParaRPr kumimoji="0" lang="ru-RU" sz="1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1F3864"/>
                        </a:solidFill>
                        <a:effectLst/>
                        <a:uLnTx/>
                        <a:uFillTx/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451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Tx/>
                        <a:buNone/>
                      </a:pPr>
                      <a:r>
                        <a:rPr lang="ru-RU" sz="1000" b="1" dirty="0" err="1" smtClean="0">
                          <a:latin typeface="+mn-lt"/>
                          <a:sym typeface="Century Gothic"/>
                        </a:rPr>
                        <a:t>Демо</a:t>
                      </a:r>
                      <a:r>
                        <a:rPr lang="ru-RU" sz="1000" b="1" dirty="0" smtClean="0">
                          <a:latin typeface="+mn-lt"/>
                          <a:sym typeface="Century Gothic"/>
                        </a:rPr>
                        <a:t>-событие «Профессиональные треки Томского педагогического</a:t>
                      </a:r>
                      <a:r>
                        <a:rPr lang="ru-RU" sz="1000" dirty="0" smtClean="0">
                          <a:latin typeface="+mn-lt"/>
                          <a:sym typeface="Century Gothic"/>
                        </a:rPr>
                        <a:t>»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02.11.2026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30.06.2027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весенние каникулы(факультеты, институты)</a:t>
                      </a: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школьники 8-11-х классов</a:t>
                      </a:r>
                      <a:endParaRPr lang="ru-RU" sz="1000" dirty="0" smtClean="0">
                        <a:latin typeface="+mn-lt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CE2EA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учащиеся колледжей,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BCE2EA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dirty="0" smtClean="0">
                          <a:latin typeface="+mn-lt"/>
                          <a:sym typeface="Century Gothic"/>
                        </a:rPr>
                        <a:t>знакомство с образовательной, научной, студенческой жизнью ТГПУ, с алгоритмом поступления, новшествами предстоящей приемной кампании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200963559"/>
                  </a:ext>
                </a:extLst>
              </a:tr>
              <a:tr h="113885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b="1" dirty="0" smtClean="0">
                          <a:latin typeface="+mn-lt"/>
                          <a:sym typeface="Century Gothic"/>
                        </a:rPr>
                        <a:t>Мероприятия сетевого образовательного проекта «Открытый педагогический класс»: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b="0" dirty="0" smtClean="0">
                          <a:latin typeface="+mn-lt"/>
                          <a:sym typeface="Century Gothic"/>
                        </a:rPr>
                        <a:t>Региональный </a:t>
                      </a:r>
                      <a:r>
                        <a:rPr lang="ru-RU" sz="1000" b="0" dirty="0">
                          <a:latin typeface="+mn-lt"/>
                          <a:sym typeface="Century Gothic"/>
                        </a:rPr>
                        <a:t>дистанционный конкурс проектных работ «Школа моей мечты</a:t>
                      </a:r>
                      <a:r>
                        <a:rPr lang="ru-RU" sz="1000" b="0" dirty="0" smtClean="0">
                          <a:latin typeface="+mn-lt"/>
                          <a:sym typeface="Century Gothic"/>
                        </a:rPr>
                        <a:t>»; </a:t>
                      </a:r>
                      <a:r>
                        <a:rPr lang="ru-RU" sz="1000" b="0" u="none" strike="noStrike" cap="none" dirty="0" smtClean="0">
                          <a:latin typeface="+mn-lt"/>
                          <a:sym typeface="Century Gothic"/>
                        </a:rPr>
                        <a:t>Региональный дистанционный конкурс </a:t>
                      </a:r>
                      <a:r>
                        <a:rPr lang="ru-RU" sz="1000" b="0" u="none" strike="noStrike" cap="none" dirty="0" err="1" smtClean="0">
                          <a:latin typeface="+mn-lt"/>
                          <a:sym typeface="Century Gothic"/>
                        </a:rPr>
                        <a:t>видеоуроков</a:t>
                      </a:r>
                      <a:r>
                        <a:rPr lang="ru-RU" sz="1000" b="0" u="none" strike="noStrike" cap="none" dirty="0" smtClean="0">
                          <a:latin typeface="+mn-lt"/>
                          <a:sym typeface="Century Gothic"/>
                        </a:rPr>
                        <a:t> «Проба пера» (онлайн); </a:t>
                      </a:r>
                      <a:r>
                        <a:rPr kumimoji="0" lang="ru-RU" sz="1000" b="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Профильная смена «Школа педагогического чудотворчества» (офлайн); Фестиваль вожатских идей (онлайн/офлайн</a:t>
                      </a:r>
                      <a:r>
                        <a:rPr kumimoji="0" lang="ru-RU" sz="1000" b="1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sym typeface="Century Gothic"/>
                        </a:rPr>
                        <a:t>)</a:t>
                      </a:r>
                      <a:endParaRPr sz="1000" b="1" dirty="0">
                        <a:solidFill>
                          <a:srgbClr val="1F3864"/>
                        </a:solidFill>
                        <a:latin typeface="+mn-lt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январь – апрель 2027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Страница на официальном сайте ТГПУ:  </a:t>
                      </a:r>
                      <a:r>
                        <a:rPr lang="en-US" sz="1000" dirty="0" smtClean="0">
                          <a:latin typeface="+mn-lt"/>
                          <a:hlinkClick r:id="rId3"/>
                        </a:rPr>
                        <a:t>https://www.tspu.edu.ru/ppk</a:t>
                      </a:r>
                      <a:endParaRPr lang="ru-RU" sz="1000" dirty="0" smtClean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ru-RU" sz="10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u="none" strike="noStrike" cap="none" dirty="0">
                          <a:latin typeface="+mn-lt"/>
                          <a:sym typeface="Century Gothic"/>
                        </a:rPr>
                        <a:t>школьники </a:t>
                      </a: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7-11-х классов,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проект нацелен на  личностное и профессиональное самоопределение школьников, имеющих интерес к педагогической деятельности</a:t>
                      </a:r>
                      <a:endParaRPr sz="1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8837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endParaRPr dirty="0"/>
                    </a:p>
                  </a:txBody>
                  <a:tcPr marL="91450" marR="91450" marT="45725" marB="45725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1F3864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ru-RU" sz="1000" b="1" dirty="0" err="1" smtClean="0">
                          <a:latin typeface="+mn-lt"/>
                        </a:rPr>
                        <a:t>Карьерно</a:t>
                      </a:r>
                      <a:r>
                        <a:rPr lang="ru-RU" sz="1000" b="1" dirty="0" smtClean="0">
                          <a:latin typeface="+mn-lt"/>
                        </a:rPr>
                        <a:t>-образовательный проект «</a:t>
                      </a:r>
                      <a:r>
                        <a:rPr lang="ru-RU" sz="1000" b="1" dirty="0" err="1" smtClean="0">
                          <a:latin typeface="+mn-lt"/>
                        </a:rPr>
                        <a:t>ПРОцелевое</a:t>
                      </a:r>
                      <a:r>
                        <a:rPr lang="ru-RU" sz="1000" b="1" dirty="0" smtClean="0">
                          <a:latin typeface="+mn-lt"/>
                        </a:rPr>
                        <a:t>»</a:t>
                      </a: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dirty="0" smtClean="0">
                          <a:latin typeface="+mn-lt"/>
                        </a:rPr>
                        <a:t>октябрь 2026-июнь 2027</a:t>
                      </a:r>
                      <a:br>
                        <a:rPr lang="ru-RU" sz="1000" dirty="0" smtClean="0">
                          <a:latin typeface="+mn-lt"/>
                        </a:rPr>
                      </a:br>
                      <a:r>
                        <a:rPr lang="en-US" sz="1000" dirty="0" smtClean="0">
                          <a:latin typeface="+mn-lt"/>
                          <a:hlinkClick r:id="rId4"/>
                        </a:rPr>
                        <a:t>https://tspu.ru/ppk/26465/</a:t>
                      </a:r>
                      <a:endParaRPr lang="ru-RU" sz="1000" dirty="0" smtClean="0">
                        <a:latin typeface="+mn-lt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Tx/>
                        <a:buNone/>
                      </a:pPr>
                      <a:r>
                        <a:rPr lang="ru-RU" sz="1000" u="none" strike="noStrike" cap="none" dirty="0">
                          <a:latin typeface="+mn-lt"/>
                          <a:sym typeface="Century Gothic"/>
                        </a:rPr>
                        <a:t>школьники 10-11 </a:t>
                      </a: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классов,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8CB3E3"/>
                        </a:buClr>
                        <a:buSzPts val="1000"/>
                        <a:buFontTx/>
                        <a:buNone/>
                      </a:pPr>
                      <a:r>
                        <a:rPr lang="ru-RU" sz="1000" u="none" strike="noStrike" cap="none" dirty="0" smtClean="0">
                          <a:latin typeface="+mn-lt"/>
                          <a:sym typeface="Century Gothic"/>
                        </a:rPr>
                        <a:t>Цель проекта -   формирование осознанного выбора педагогической профессии </a:t>
                      </a:r>
                      <a:endParaRPr sz="1000" b="0" dirty="0">
                        <a:latin typeface="+mn-lt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3" y="888591"/>
            <a:ext cx="748244" cy="4245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36" y="1956485"/>
            <a:ext cx="644469" cy="644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6" y="2937605"/>
            <a:ext cx="776549" cy="7765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7" y="3868564"/>
            <a:ext cx="756328" cy="7563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" y="4961224"/>
            <a:ext cx="750170" cy="7547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7" y="6052273"/>
            <a:ext cx="756328" cy="2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78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084" y="1218796"/>
            <a:ext cx="10831484" cy="1823662"/>
          </a:xfrm>
        </p:spPr>
        <p:txBody>
          <a:bodyPr>
            <a:noAutofit/>
          </a:bodyPr>
          <a:lstStyle/>
          <a:p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на целевое обучение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можно подать </a:t>
            </a:r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только одно заявление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в один вуз </a:t>
            </a:r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на одно направление</a:t>
            </a:r>
          </a:p>
          <a:p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на общий конкурс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заявления 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о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приеме подается 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одновременно не более чем в </a:t>
            </a:r>
            <a:r>
              <a:rPr lang="ru-RU" b="1" dirty="0">
                <a:ea typeface="Roboto Condensed" panose="02000000000000000000" pitchFamily="2" charset="0"/>
                <a:cs typeface="Arial" panose="020B0604020202020204" pitchFamily="34" charset="0"/>
              </a:rPr>
              <a:t>5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вузов</a:t>
            </a:r>
          </a:p>
          <a:p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подать 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заявления и участвовать </a:t>
            </a:r>
            <a:r>
              <a:rPr lang="ru-RU" b="1" dirty="0">
                <a:ea typeface="Roboto Condensed" panose="02000000000000000000" pitchFamily="2" charset="0"/>
                <a:cs typeface="Arial" panose="020B0604020202020204" pitchFamily="34" charset="0"/>
              </a:rPr>
              <a:t>в </a:t>
            </a:r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общем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конкурсе можно 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одновременно не более чем 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по </a:t>
            </a:r>
            <a:r>
              <a:rPr lang="ru-RU" b="1" dirty="0" smtClean="0">
                <a:ea typeface="Roboto Condensed" panose="02000000000000000000" pitchFamily="2" charset="0"/>
                <a:cs typeface="Arial" panose="020B0604020202020204" pitchFamily="34" charset="0"/>
              </a:rPr>
              <a:t>5 </a:t>
            </a:r>
            <a:r>
              <a:rPr lang="ru-RU" dirty="0">
                <a:ea typeface="Roboto Condensed" panose="02000000000000000000" pitchFamily="2" charset="0"/>
                <a:cs typeface="Arial" panose="020B0604020202020204" pitchFamily="34" charset="0"/>
              </a:rPr>
              <a:t>направлениям подготовки (специальностям</a:t>
            </a:r>
            <a:r>
              <a:rPr lang="ru-RU" dirty="0" smtClean="0">
                <a:ea typeface="Roboto Condensed" panose="02000000000000000000" pitchFamily="2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611987" y="292308"/>
            <a:ext cx="8461866" cy="82581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+mn-lt"/>
              </a:rPr>
              <a:t>Способы подачи заявления в вуз</a:t>
            </a:r>
            <a:endParaRPr lang="ru-RU" sz="3600" dirty="0"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348" y="240375"/>
            <a:ext cx="926072" cy="9952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Текст 3"/>
          <p:cNvSpPr txBox="1">
            <a:spLocks/>
          </p:cNvSpPr>
          <p:nvPr/>
        </p:nvSpPr>
        <p:spPr>
          <a:xfrm>
            <a:off x="4409007" y="516951"/>
            <a:ext cx="3083531" cy="82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600" dirty="0">
              <a:solidFill>
                <a:srgbClr val="5B9BD5">
                  <a:lumMod val="75000"/>
                </a:srgbClr>
              </a:solidFill>
              <a:latin typeface="Calibri" panose="020F0502020204030204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469428" y="4524206"/>
            <a:ext cx="1659283" cy="1611317"/>
            <a:chOff x="1161500" y="4098969"/>
            <a:chExt cx="1659283" cy="1611317"/>
          </a:xfrm>
        </p:grpSpPr>
        <p:sp>
          <p:nvSpPr>
            <p:cNvPr id="5" name="Текст 3"/>
            <p:cNvSpPr txBox="1">
              <a:spLocks/>
            </p:cNvSpPr>
            <p:nvPr/>
          </p:nvSpPr>
          <p:spPr>
            <a:xfrm>
              <a:off x="1252939" y="5283231"/>
              <a:ext cx="1567844" cy="4270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ru-RU" b="0" dirty="0" smtClean="0">
                  <a:solidFill>
                    <a:prstClr val="black"/>
                  </a:solidFill>
                  <a:latin typeface="Calibri" panose="020F0502020204030204"/>
                </a:rPr>
                <a:t>Лично</a:t>
              </a:r>
              <a:endParaRPr lang="ru-RU" b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500" y="4098969"/>
              <a:ext cx="1326161" cy="1184262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2819401" y="4524206"/>
            <a:ext cx="2132906" cy="1611317"/>
            <a:chOff x="6251093" y="4193676"/>
            <a:chExt cx="1944601" cy="1516610"/>
          </a:xfrm>
        </p:grpSpPr>
        <p:sp>
          <p:nvSpPr>
            <p:cNvPr id="19" name="Текст 3"/>
            <p:cNvSpPr txBox="1">
              <a:spLocks/>
            </p:cNvSpPr>
            <p:nvPr/>
          </p:nvSpPr>
          <p:spPr>
            <a:xfrm>
              <a:off x="6627850" y="5283231"/>
              <a:ext cx="1567844" cy="4270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accent1">
                      <a:lumMod val="75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ru-RU" b="0" dirty="0" smtClean="0">
                  <a:solidFill>
                    <a:prstClr val="black"/>
                  </a:solidFill>
                  <a:latin typeface="Calibri" panose="020F0502020204030204"/>
                </a:rPr>
                <a:t>ЕПГУ</a:t>
              </a:r>
              <a:endParaRPr lang="ru-RU" b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1093" y="4193676"/>
              <a:ext cx="1769684" cy="994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808280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418" y="3589778"/>
            <a:ext cx="9547163" cy="8230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80" y="2814361"/>
            <a:ext cx="9547163" cy="823031"/>
          </a:xfrm>
          <a:prstGeom prst="rect">
            <a:avLst/>
          </a:prstGeom>
        </p:spPr>
      </p:pic>
      <p:sp>
        <p:nvSpPr>
          <p:cNvPr id="9" name="Текст 4"/>
          <p:cNvSpPr txBox="1">
            <a:spLocks noGrp="1"/>
          </p:cNvSpPr>
          <p:nvPr>
            <p:ph type="body" sz="quarter" idx="10"/>
          </p:nvPr>
        </p:nvSpPr>
        <p:spPr>
          <a:xfrm>
            <a:off x="1736725" y="172684"/>
            <a:ext cx="954881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2800" b="1" kern="0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/>
              </a:rPr>
              <a:t>Целевое обучение</a:t>
            </a:r>
            <a:endParaRPr lang="ru-RU" sz="2800" b="1" kern="0" dirty="0">
              <a:solidFill>
                <a:srgbClr val="0070C0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0280" y="2112496"/>
            <a:ext cx="5248274" cy="267765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6F252D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i="1" dirty="0">
                <a:solidFill>
                  <a:srgbClr val="000000"/>
                </a:solidFill>
                <a:latin typeface="Century Gothic" panose="020B0502020202020204" pitchFamily="34" charset="0"/>
              </a:rPr>
              <a:t>Что такое целевое обучение? </a:t>
            </a:r>
            <a:endParaRPr lang="ru-RU" sz="2400" b="1" i="1" dirty="0" smtClean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ru-RU" sz="2400" b="1" dirty="0" smtClean="0">
                <a:solidFill>
                  <a:srgbClr val="6F252D"/>
                </a:solidFill>
                <a:latin typeface="Century Gothic" panose="020B0502020202020204" pitchFamily="34" charset="0"/>
              </a:rPr>
              <a:t>Целевое </a:t>
            </a:r>
            <a:r>
              <a:rPr lang="ru-RU" sz="2400" b="1" dirty="0">
                <a:solidFill>
                  <a:srgbClr val="6F252D"/>
                </a:solidFill>
                <a:latin typeface="Century Gothic" panose="020B0502020202020204" pitchFamily="34" charset="0"/>
              </a:rPr>
              <a:t>обучение </a:t>
            </a:r>
            <a:r>
              <a:rPr lang="ru-RU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– это обучение в вузе по договору о целевом обучении с заказчиком целевого обучения. </a:t>
            </a:r>
          </a:p>
          <a:p>
            <a:r>
              <a:rPr lang="ru-RU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Если гражданин заключил такой договор, то: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67575" y="1255663"/>
            <a:ext cx="4362450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заказчик </a:t>
            </a:r>
            <a:r>
              <a:rPr lang="ru-RU" sz="2400" b="1" dirty="0">
                <a:solidFill>
                  <a:srgbClr val="6F252D"/>
                </a:solidFill>
                <a:latin typeface="Century Gothic" panose="020B0502020202020204" pitchFamily="34" charset="0"/>
              </a:rPr>
              <a:t>обязан оказывать обучающемуся меры поддержки </a:t>
            </a:r>
            <a:r>
              <a:rPr lang="ru-RU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в период обучения и после окончания обучения трудоустроить </a:t>
            </a:r>
            <a:r>
              <a:rPr lang="ru-RU" sz="24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его </a:t>
            </a:r>
            <a:endParaRPr lang="ru-RU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67575" y="3924300"/>
            <a:ext cx="4362450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гражданин обязан освоить образовательную программу и отработать </a:t>
            </a:r>
            <a:r>
              <a:rPr lang="ru-RU" sz="2400" b="1" dirty="0">
                <a:solidFill>
                  <a:srgbClr val="6F252D"/>
                </a:solidFill>
                <a:latin typeface="Century Gothic" panose="020B0502020202020204" pitchFamily="34" charset="0"/>
              </a:rPr>
              <a:t>от 3 до 5 </a:t>
            </a:r>
            <a:r>
              <a:rPr lang="ru-RU" sz="2400" b="1" dirty="0" smtClean="0">
                <a:solidFill>
                  <a:srgbClr val="6F252D"/>
                </a:solidFill>
                <a:latin typeface="Century Gothic" panose="020B0502020202020204" pitchFamily="34" charset="0"/>
              </a:rPr>
              <a:t>лет </a:t>
            </a:r>
            <a:endParaRPr lang="ru-RU" sz="2400" b="1" dirty="0">
              <a:solidFill>
                <a:srgbClr val="6F252D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6419850" y="2409825"/>
            <a:ext cx="657225" cy="333375"/>
          </a:xfrm>
          <a:prstGeom prst="notchedRightArrow">
            <a:avLst/>
          </a:prstGeom>
          <a:solidFill>
            <a:srgbClr val="6F25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6419850" y="4200525"/>
            <a:ext cx="723900" cy="361950"/>
          </a:xfrm>
          <a:prstGeom prst="notchedRightArrow">
            <a:avLst/>
          </a:prstGeom>
          <a:solidFill>
            <a:srgbClr val="6F25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09377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418" y="3589778"/>
            <a:ext cx="9547163" cy="8230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280" y="2814361"/>
            <a:ext cx="9547163" cy="823031"/>
          </a:xfrm>
          <a:prstGeom prst="rect">
            <a:avLst/>
          </a:prstGeom>
        </p:spPr>
      </p:pic>
      <p:sp>
        <p:nvSpPr>
          <p:cNvPr id="9" name="Текст 4"/>
          <p:cNvSpPr txBox="1">
            <a:spLocks noGrp="1"/>
          </p:cNvSpPr>
          <p:nvPr>
            <p:ph type="body" sz="quarter" idx="10"/>
          </p:nvPr>
        </p:nvSpPr>
        <p:spPr>
          <a:xfrm>
            <a:off x="1736725" y="172684"/>
            <a:ext cx="954881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ru-RU" sz="2800" b="1" kern="0" dirty="0" smtClean="0">
                <a:solidFill>
                  <a:srgbClr val="0070C0"/>
                </a:solidFill>
                <a:latin typeface="Century Gothic" panose="020B0502020202020204" pitchFamily="34" charset="0"/>
                <a:cs typeface="Arial"/>
              </a:rPr>
              <a:t>Новое в Правилах приема</a:t>
            </a:r>
            <a:endParaRPr lang="ru-RU" sz="2800" b="1" kern="0" dirty="0">
              <a:solidFill>
                <a:srgbClr val="0070C0"/>
              </a:solidFill>
              <a:latin typeface="Century Gothic" panose="020B0502020202020204" pitchFamily="34" charset="0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23258" y="2814361"/>
            <a:ext cx="6096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450215" algn="just">
              <a:lnSpc>
                <a:spcPct val="115000"/>
              </a:lnSpc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?</a:t>
            </a:r>
            <a:endParaRPr lang="ru-RU" sz="1600" dirty="0">
              <a:solidFill>
                <a:prstClr val="black"/>
              </a:solidFill>
              <a:ea typeface="Times New Roman"/>
              <a:cs typeface="Times New Roman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12340478"/>
              </p:ext>
            </p:extLst>
          </p:nvPr>
        </p:nvGraphicFramePr>
        <p:xfrm>
          <a:off x="1338943" y="751114"/>
          <a:ext cx="10140043" cy="5539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954632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4466538"/>
            <a:ext cx="305728" cy="2755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36" y="5083508"/>
            <a:ext cx="306029" cy="27571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3" y="5526995"/>
            <a:ext cx="306029" cy="2757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3" y="6172804"/>
            <a:ext cx="321414" cy="289589"/>
          </a:xfrm>
          <a:prstGeom prst="rect">
            <a:avLst/>
          </a:prstGeom>
        </p:spPr>
      </p:pic>
      <p:sp>
        <p:nvSpPr>
          <p:cNvPr id="13" name="Текст 5"/>
          <p:cNvSpPr>
            <a:spLocks noGrp="1"/>
          </p:cNvSpPr>
          <p:nvPr>
            <p:ph type="body" sz="quarter" idx="10"/>
          </p:nvPr>
        </p:nvSpPr>
        <p:spPr>
          <a:xfrm>
            <a:off x="1676337" y="196122"/>
            <a:ext cx="4691212" cy="6019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latin typeface="+mn-lt"/>
              </a:rPr>
              <a:t>Целевой прием</a:t>
            </a:r>
            <a:endParaRPr lang="ru-RU" sz="3600" dirty="0">
              <a:latin typeface="+mn-lt"/>
            </a:endParaRPr>
          </a:p>
        </p:txBody>
      </p:sp>
      <p:sp>
        <p:nvSpPr>
          <p:cNvPr id="14" name="Текст 5"/>
          <p:cNvSpPr txBox="1">
            <a:spLocks/>
          </p:cNvSpPr>
          <p:nvPr/>
        </p:nvSpPr>
        <p:spPr>
          <a:xfrm>
            <a:off x="226018" y="1487123"/>
            <a:ext cx="2094870" cy="3497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accent1">
                    <a:lumMod val="7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3200" b="0" dirty="0" smtClean="0">
                <a:solidFill>
                  <a:schemeClr val="tx1"/>
                </a:solidFill>
                <a:latin typeface="+mn-lt"/>
              </a:rPr>
              <a:t>заказчик</a:t>
            </a:r>
            <a:endParaRPr lang="ru-RU" sz="3200" b="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071" y="2653879"/>
            <a:ext cx="2097273" cy="20972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6374" y="105445"/>
            <a:ext cx="33500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Преимущества обучения по целевому договору:</a:t>
            </a:r>
          </a:p>
          <a:p>
            <a:endParaRPr lang="ru-RU" sz="1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Повышенная стипендия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Гарантия трудоустройства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Практика у заказчика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Наставничество и сопровождение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Социальная поддержка от заказчика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1" y="1933302"/>
            <a:ext cx="1821196" cy="13609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6018" y="4857286"/>
            <a:ext cx="2094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гражданин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9" name="Штриховая стрелка вправо 8"/>
          <p:cNvSpPr/>
          <p:nvPr/>
        </p:nvSpPr>
        <p:spPr>
          <a:xfrm rot="2056632">
            <a:off x="1911128" y="3009031"/>
            <a:ext cx="1305098" cy="131167"/>
          </a:xfrm>
          <a:prstGeom prst="stripedRightArrow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26109" y="2079036"/>
            <a:ext cx="3409178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д</a:t>
            </a:r>
            <a:r>
              <a:rPr lang="ru-RU" sz="1600" dirty="0" smtClean="0"/>
              <a:t>о </a:t>
            </a:r>
            <a:r>
              <a:rPr lang="ru-RU" sz="1600" b="1" dirty="0" smtClean="0"/>
              <a:t>10 июня </a:t>
            </a:r>
            <a:r>
              <a:rPr lang="ru-RU" sz="1600" dirty="0" smtClean="0"/>
              <a:t>размещает предложения на портале Работа России</a:t>
            </a:r>
            <a:endParaRPr lang="ru-RU" sz="160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350" y="3294233"/>
            <a:ext cx="1456115" cy="880864"/>
          </a:xfrm>
          <a:prstGeom prst="rect">
            <a:avLst/>
          </a:prstGeom>
        </p:spPr>
      </p:pic>
      <p:sp>
        <p:nvSpPr>
          <p:cNvPr id="22" name="Штриховая стрелка вправо 21"/>
          <p:cNvSpPr/>
          <p:nvPr/>
        </p:nvSpPr>
        <p:spPr>
          <a:xfrm rot="19561099">
            <a:off x="1873560" y="4269173"/>
            <a:ext cx="1305098" cy="131167"/>
          </a:xfrm>
          <a:prstGeom prst="stripedRightArrow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171471" y="3334097"/>
            <a:ext cx="126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ВУЗ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5017135" y="3601936"/>
            <a:ext cx="1458479" cy="172209"/>
          </a:xfrm>
          <a:prstGeom prst="stripedRightArrow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0090" y="5111496"/>
            <a:ext cx="2679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После 20 июня подает заявление в вуз, через Единый портал </a:t>
            </a:r>
            <a:r>
              <a:rPr lang="ru-RU" sz="1600" dirty="0" err="1" smtClean="0">
                <a:solidFill>
                  <a:srgbClr val="7030A0"/>
                </a:solidFill>
              </a:rPr>
              <a:t>госуслуг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20888" y="4449712"/>
            <a:ext cx="2459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Выбирает предложение на портале Работа России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27" name="Штриховая стрелка вправо 26"/>
          <p:cNvSpPr/>
          <p:nvPr/>
        </p:nvSpPr>
        <p:spPr>
          <a:xfrm>
            <a:off x="7570818" y="3601936"/>
            <a:ext cx="1600653" cy="172209"/>
          </a:xfrm>
          <a:prstGeom prst="stripedRightArrow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16546" y="4334756"/>
            <a:ext cx="26793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Поступает в вуз и получает преимущества обучения по целевому договору</a:t>
            </a:r>
            <a:endParaRPr lang="ru-RU" sz="16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95420" y="2079036"/>
            <a:ext cx="36698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Заключает договор с поступившим  до 1 сентября 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53303" y="3208055"/>
            <a:ext cx="16310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Заключает договор, если является стороной договора  (успеваемость, практика)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9096404" y="5604641"/>
            <a:ext cx="27512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Заключает договор с заказчиком и вузом, если вуз является стороной договора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064121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owerpointbase.com-96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6016</TotalTime>
  <Words>2124</Words>
  <Application>Microsoft Office PowerPoint</Application>
  <PresentationFormat>Произвольный</PresentationFormat>
  <Paragraphs>329</Paragraphs>
  <Slides>20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Тема Office</vt:lpstr>
      <vt:lpstr>1_powerpointbase.com-968</vt:lpstr>
      <vt:lpstr>1_Тема Office</vt:lpstr>
      <vt:lpstr>2_Тема Office</vt:lpstr>
      <vt:lpstr>4_Тема Office</vt:lpstr>
      <vt:lpstr>5_Тема Office</vt:lpstr>
      <vt:lpstr>3_Тема Office</vt:lpstr>
      <vt:lpstr>6_Тема Office</vt:lpstr>
      <vt:lpstr>7_Тема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362</cp:revision>
  <cp:lastPrinted>2020-01-29T03:31:48Z</cp:lastPrinted>
  <dcterms:created xsi:type="dcterms:W3CDTF">2020-01-26T06:18:17Z</dcterms:created>
  <dcterms:modified xsi:type="dcterms:W3CDTF">2026-05-14T02:48:26Z</dcterms:modified>
</cp:coreProperties>
</file>