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77" r:id="rId3"/>
    <p:sldId id="279" r:id="rId4"/>
    <p:sldId id="278" r:id="rId5"/>
    <p:sldId id="269" r:id="rId6"/>
    <p:sldId id="300" r:id="rId7"/>
    <p:sldId id="262" r:id="rId8"/>
    <p:sldId id="287" r:id="rId9"/>
    <p:sldId id="288" r:id="rId10"/>
    <p:sldId id="289" r:id="rId11"/>
    <p:sldId id="290" r:id="rId12"/>
    <p:sldId id="298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4EF"/>
    <a:srgbClr val="E2EFFA"/>
    <a:srgbClr val="FEF3CE"/>
    <a:srgbClr val="48494A"/>
    <a:srgbClr val="E2EEF9"/>
    <a:srgbClr val="025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9" autoAdjust="0"/>
    <p:restoredTop sz="94694"/>
  </p:normalViewPr>
  <p:slideViewPr>
    <p:cSldViewPr snapToGrid="0">
      <p:cViewPr>
        <p:scale>
          <a:sx n="95" d="100"/>
          <a:sy n="95" d="100"/>
        </p:scale>
        <p:origin x="85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535284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6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719640" y="6188400"/>
            <a:ext cx="535284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6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719640" y="618840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3462840" y="618840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2529360" y="608544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4339440" y="608544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719640" y="618840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2529360" y="618840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4339440" y="618840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719640" y="5727960"/>
            <a:ext cx="5352840" cy="91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535284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4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719640" y="575280"/>
            <a:ext cx="8424000" cy="203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719640" y="618840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719640" y="5727960"/>
            <a:ext cx="5352840" cy="91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3462840" y="618840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719640" y="6188400"/>
            <a:ext cx="535284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6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535284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6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719640" y="6188400"/>
            <a:ext cx="535284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6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719640" y="618840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3462840" y="618840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2529360" y="608544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4339440" y="608544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719640" y="618840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2529360" y="618840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4339440" y="6188400"/>
            <a:ext cx="172332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535284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4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719640" y="575280"/>
            <a:ext cx="8424000" cy="203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719640" y="618840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3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3462840" y="618840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7196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3462840" y="6085440"/>
            <a:ext cx="261216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719640" y="6188400"/>
            <a:ext cx="5352840" cy="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6000"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/>
          <p:nvPr userDrawn="1"/>
        </p:nvPicPr>
        <p:blipFill>
          <a:blip r:embed="rId14"/>
          <a:stretch/>
        </p:blipFill>
        <p:spPr>
          <a:xfrm>
            <a:off x="0" y="0"/>
            <a:ext cx="12191400" cy="686988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1"/>
          <p:cNvPicPr/>
          <p:nvPr userDrawn="1"/>
        </p:nvPicPr>
        <p:blipFill>
          <a:blip r:embed="rId15"/>
          <a:stretch/>
        </p:blipFill>
        <p:spPr>
          <a:xfrm>
            <a:off x="599760" y="524520"/>
            <a:ext cx="2548800" cy="856080"/>
          </a:xfrm>
          <a:prstGeom prst="rect">
            <a:avLst/>
          </a:prstGeom>
          <a:ln w="0">
            <a:noFill/>
          </a:ln>
        </p:spPr>
      </p:pic>
      <p:sp>
        <p:nvSpPr>
          <p:cNvPr id="2" name="TextBox 2"/>
          <p:cNvSpPr/>
          <p:nvPr/>
        </p:nvSpPr>
        <p:spPr>
          <a:xfrm>
            <a:off x="599760" y="5743537"/>
            <a:ext cx="32716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333333"/>
                </a:solidFill>
                <a:latin typeface="Arial"/>
                <a:ea typeface="DejaVu Sans"/>
              </a:rPr>
              <a:t>Руководитель проекта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 dirty="0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68"/>
          <p:cNvPicPr/>
          <p:nvPr/>
        </p:nvPicPr>
        <p:blipFill>
          <a:blip r:embed="rId14"/>
          <a:stretch/>
        </p:blipFill>
        <p:spPr>
          <a:xfrm>
            <a:off x="9490320" y="289080"/>
            <a:ext cx="1917000" cy="64368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body"/>
          </p:nvPr>
        </p:nvSpPr>
        <p:spPr>
          <a:xfrm>
            <a:off x="719640" y="6085440"/>
            <a:ext cx="535284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spcBef>
                <a:spcPts val="1332"/>
              </a:spcBef>
              <a:buNone/>
              <a:tabLst>
                <a:tab pos="0" algn="l"/>
              </a:tabLst>
            </a:pPr>
            <a:r>
              <a:rPr lang="ru-RU" sz="930" b="0" strike="noStrike" spc="-1">
                <a:solidFill>
                  <a:srgbClr val="333333"/>
                </a:solidFill>
                <a:latin typeface="Arial"/>
                <a:ea typeface="Arial"/>
              </a:rPr>
              <a:t>Место для указания источников и сносок</a:t>
            </a:r>
            <a:endParaRPr lang="ru-RU" sz="93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Slide Number Placeholder 5"/>
          <p:cNvSpPr/>
          <p:nvPr/>
        </p:nvSpPr>
        <p:spPr>
          <a:xfrm>
            <a:off x="10915560" y="6100200"/>
            <a:ext cx="74880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999DCB5-C9FE-4AAD-8DA6-058CD0D8BA9F}" type="slidenum">
              <a:rPr lang="en-US" sz="93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ru-RU" sz="93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060" b="1" strike="noStrike" spc="-1">
                <a:solidFill>
                  <a:srgbClr val="333333"/>
                </a:solidFill>
                <a:latin typeface="Arial"/>
                <a:ea typeface="Arial"/>
              </a:rPr>
              <a:t>Заголовок</a:t>
            </a:r>
            <a:endParaRPr lang="ru-RU" sz="30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719640" y="1966680"/>
            <a:ext cx="5352840" cy="32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333333"/>
                </a:solidFill>
                <a:latin typeface="Arial"/>
                <a:ea typeface="Arial"/>
              </a:rPr>
              <a:t>Текст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411240" y="1966680"/>
            <a:ext cx="5253120" cy="3272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93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93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93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93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93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93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93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 idx="4294967295"/>
          </p:nvPr>
        </p:nvSpPr>
        <p:spPr>
          <a:xfrm>
            <a:off x="698330" y="1830477"/>
            <a:ext cx="8216280" cy="229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200" b="1" strike="noStrike" spc="-1" dirty="0">
                <a:solidFill>
                  <a:srgbClr val="404040"/>
                </a:solidFill>
                <a:latin typeface="Arial"/>
                <a:ea typeface="DejaVu Sans"/>
              </a:rPr>
              <a:t>Семейные традиции династий Атомных городов. Защитники Отечества.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idx="4294967295"/>
          </p:nvPr>
        </p:nvSpPr>
        <p:spPr>
          <a:xfrm>
            <a:off x="698330" y="6137462"/>
            <a:ext cx="5402880" cy="27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140"/>
              </a:spcBef>
              <a:buNone/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33333"/>
                </a:solidFill>
                <a:latin typeface="Arial"/>
                <a:ea typeface="Rosatom Light"/>
              </a:rPr>
              <a:t>Журавлев Павел Владимирович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idx="4294967295"/>
          </p:nvPr>
        </p:nvSpPr>
        <p:spPr>
          <a:xfrm>
            <a:off x="698330" y="6410342"/>
            <a:ext cx="5402880" cy="27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33333"/>
                </a:solidFill>
                <a:latin typeface="Arial"/>
                <a:ea typeface="Rosatom Light"/>
              </a:rPr>
              <a:t>Проректор по стратегическим коммуникациям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38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6">
            <a:extLst>
              <a:ext uri="{FF2B5EF4-FFF2-40B4-BE49-F238E27FC236}">
                <a16:creationId xmlns:a16="http://schemas.microsoft.com/office/drawing/2014/main" id="{7DEA4116-117E-AF45-E465-CC5F18374FB1}"/>
              </a:ext>
            </a:extLst>
          </p:cNvPr>
          <p:cNvSpPr txBox="1">
            <a:spLocks/>
          </p:cNvSpPr>
          <p:nvPr/>
        </p:nvSpPr>
        <p:spPr>
          <a:xfrm>
            <a:off x="594877" y="2871377"/>
            <a:ext cx="5352840" cy="36468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Arial"/>
              </a:rPr>
              <a:t>Критерии оценки: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D927AF-6353-7038-97B4-8A849572304D}"/>
              </a:ext>
            </a:extLst>
          </p:cNvPr>
          <p:cNvSpPr/>
          <p:nvPr/>
        </p:nvSpPr>
        <p:spPr>
          <a:xfrm>
            <a:off x="453492" y="3283566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70000">
                <a:srgbClr val="CBF4EF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Соответствие целям и задачам конкурса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4A604-5D4B-BDAD-DB3F-65281463F9D3}"/>
              </a:ext>
            </a:extLst>
          </p:cNvPr>
          <p:cNvSpPr txBox="1"/>
          <p:nvPr/>
        </p:nvSpPr>
        <p:spPr>
          <a:xfrm>
            <a:off x="4573204" y="3333734"/>
            <a:ext cx="671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Соответствие темы эссе заявленной номинации, целям и задачам конкурса. 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8883A7D-C360-1AF5-D5CB-CDE047CC7BBA}"/>
              </a:ext>
            </a:extLst>
          </p:cNvPr>
          <p:cNvSpPr/>
          <p:nvPr/>
        </p:nvSpPr>
        <p:spPr>
          <a:xfrm rot="10800000" flipH="1" flipV="1">
            <a:off x="441135" y="1341778"/>
            <a:ext cx="10675191" cy="13337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b="1" spc="-1" dirty="0">
                <a:solidFill>
                  <a:srgbClr val="000000"/>
                </a:solidFill>
                <a:latin typeface="Arial"/>
              </a:rPr>
              <a:t>Описание номинации:  </a:t>
            </a:r>
            <a:endParaRPr lang="ru-RU" sz="1600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Тип номинации – </a:t>
            </a:r>
            <a:r>
              <a:rPr lang="ru-RU" sz="1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семейная-командная;</a:t>
            </a:r>
          </a:p>
          <a:p>
            <a:pPr algn="just"/>
            <a:r>
              <a:rPr lang="ru-RU" sz="1400" dirty="0">
                <a:effectLst/>
              </a:rPr>
              <a:t>В данной номинации могут принять участие семейные/общественные проекты, лучшие практики и инициативы, направленные на сохранение исторической памяти и патриотическое воспитание. Проект может быть реализован как семьей, так и общественным объединением (клубом, организацией, инициативной группой).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E45692D-5456-792F-2F5D-AE13815552B9}"/>
              </a:ext>
            </a:extLst>
          </p:cNvPr>
          <p:cNvSpPr/>
          <p:nvPr/>
        </p:nvSpPr>
        <p:spPr>
          <a:xfrm>
            <a:off x="441135" y="3717496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70000">
                <a:srgbClr val="CBF4EF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Актуальность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96E83ED-4892-1D3C-F6F4-7BC6A4126F9B}"/>
              </a:ext>
            </a:extLst>
          </p:cNvPr>
          <p:cNvSpPr/>
          <p:nvPr/>
        </p:nvSpPr>
        <p:spPr>
          <a:xfrm>
            <a:off x="441135" y="4151430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70000">
                <a:srgbClr val="CBF4EF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Достижения, награды и признания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B655B1C-E651-0D2B-ADA0-FC48B213E00D}"/>
              </a:ext>
            </a:extLst>
          </p:cNvPr>
          <p:cNvSpPr/>
          <p:nvPr/>
        </p:nvSpPr>
        <p:spPr>
          <a:xfrm>
            <a:off x="441135" y="4573006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70000">
                <a:srgbClr val="CBF4EF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Благополучатели</a:t>
            </a:r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705B852-7D6C-FDBD-3ACE-D66B1787A39D}"/>
              </a:ext>
            </a:extLst>
          </p:cNvPr>
          <p:cNvSpPr/>
          <p:nvPr/>
        </p:nvSpPr>
        <p:spPr>
          <a:xfrm>
            <a:off x="441135" y="5005972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70000">
                <a:srgbClr val="CBF4EF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Инновационность работы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441F0-B087-A6AC-CB0D-AD45B8AA5240}"/>
              </a:ext>
            </a:extLst>
          </p:cNvPr>
          <p:cNvSpPr txBox="1"/>
          <p:nvPr/>
        </p:nvSpPr>
        <p:spPr>
          <a:xfrm>
            <a:off x="4585079" y="3764774"/>
            <a:ext cx="720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buFont typeface="Arial" panose="020B0604020202020204" pitchFamily="34" charset="0"/>
              <a:buChar char="•"/>
              <a:defRPr sz="12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Соответствие проекта/инициативы современным вызовам.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804555-D257-350F-51B2-6410EC5239B9}"/>
              </a:ext>
            </a:extLst>
          </p:cNvPr>
          <p:cNvSpPr txBox="1"/>
          <p:nvPr/>
        </p:nvSpPr>
        <p:spPr>
          <a:xfrm>
            <a:off x="4573204" y="4118953"/>
            <a:ext cx="751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Количественные и качественные показатели реализации проекта, количество и статус (значимость) имеющихся наград/признаний..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0A807B-A9C7-558E-2289-E41CEF7DDAFA}"/>
              </a:ext>
            </a:extLst>
          </p:cNvPr>
          <p:cNvSpPr txBox="1"/>
          <p:nvPr/>
        </p:nvSpPr>
        <p:spPr>
          <a:xfrm>
            <a:off x="4556539" y="4560639"/>
            <a:ext cx="717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Влияние реализации проекта/инициативы на целевую аудиторию, локальное сообщество и общество в целом. Степень вовлечения местного сообщества и целевой аудитории в проект.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685FE47-662C-8713-307E-60BFA8F4FB4B}"/>
              </a:ext>
            </a:extLst>
          </p:cNvPr>
          <p:cNvSpPr/>
          <p:nvPr/>
        </p:nvSpPr>
        <p:spPr>
          <a:xfrm>
            <a:off x="441135" y="5433484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70000">
                <a:srgbClr val="CBF4EF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Участие в общественно значимых проектах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EDC2FA-F282-E8FF-E616-D36A2A320967}"/>
              </a:ext>
            </a:extLst>
          </p:cNvPr>
          <p:cNvSpPr txBox="1"/>
          <p:nvPr/>
        </p:nvSpPr>
        <p:spPr>
          <a:xfrm>
            <a:off x="4573204" y="5472739"/>
            <a:ext cx="688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Степень вовлеченности участников в проект, включая активное участие в планировании, реализации и мониторинге.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8DD3FC-48C6-D504-9783-9607726324EA}"/>
              </a:ext>
            </a:extLst>
          </p:cNvPr>
          <p:cNvSpPr txBox="1"/>
          <p:nvPr/>
        </p:nvSpPr>
        <p:spPr>
          <a:xfrm>
            <a:off x="4573203" y="5018421"/>
            <a:ext cx="7330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Использование новых идей, методов и технологий в организации волонтерской деятельности и реализации социально значимых проектов.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CF6C12-ADB4-435A-A56D-A8AFA4A6701F}"/>
              </a:ext>
            </a:extLst>
          </p:cNvPr>
          <p:cNvSpPr/>
          <p:nvPr/>
        </p:nvSpPr>
        <p:spPr>
          <a:xfrm>
            <a:off x="441135" y="163434"/>
            <a:ext cx="8894669" cy="858058"/>
          </a:xfrm>
          <a:prstGeom prst="rect">
            <a:avLst/>
          </a:prstGeom>
          <a:gradFill flip="none" rotWithShape="1">
            <a:gsLst>
              <a:gs pos="52000">
                <a:schemeClr val="accent4">
                  <a:lumMod val="20000"/>
                  <a:lumOff val="8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60" b="1" spc="-1" dirty="0">
                <a:solidFill>
                  <a:srgbClr val="333333"/>
                </a:solidFill>
                <a:latin typeface="+mj-lt"/>
                <a:ea typeface="+mj-ea"/>
                <a:cs typeface="+mj-cs"/>
              </a:rPr>
              <a:t>Патриотическое воспитание и историческая память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747CF0-9B38-B65F-0571-2AF690BA363A}"/>
              </a:ext>
            </a:extLst>
          </p:cNvPr>
          <p:cNvSpPr/>
          <p:nvPr/>
        </p:nvSpPr>
        <p:spPr>
          <a:xfrm>
            <a:off x="441135" y="5872871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70000">
                <a:srgbClr val="CBF4EF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Масштабируемость проекта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90673-8413-A1BF-832D-5A849C9D483E}"/>
              </a:ext>
            </a:extLst>
          </p:cNvPr>
          <p:cNvSpPr txBox="1"/>
          <p:nvPr/>
        </p:nvSpPr>
        <p:spPr>
          <a:xfrm>
            <a:off x="4573204" y="5935876"/>
            <a:ext cx="688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buFont typeface="Arial" panose="020B0604020202020204" pitchFamily="34" charset="0"/>
              <a:buChar char="•"/>
              <a:defRPr sz="12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Возможность воспроизведения проекта/инициативы в других городах РФ. </a:t>
            </a:r>
          </a:p>
        </p:txBody>
      </p:sp>
    </p:spTree>
    <p:extLst>
      <p:ext uri="{BB962C8B-B14F-4D97-AF65-F5344CB8AC3E}">
        <p14:creationId xmlns:p14="http://schemas.microsoft.com/office/powerpoint/2010/main" val="370103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 idx="4294967295"/>
          </p:nvPr>
        </p:nvSpPr>
        <p:spPr>
          <a:xfrm>
            <a:off x="720837" y="571661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060" b="1" strike="noStrike" spc="-1" dirty="0">
                <a:solidFill>
                  <a:srgbClr val="333333"/>
                </a:solidFill>
                <a:latin typeface="Arial"/>
                <a:ea typeface="Arial"/>
              </a:rPr>
              <a:t>Наши ожидания</a:t>
            </a:r>
            <a:endParaRPr lang="ru-RU" sz="306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2DB0B5D6-D96B-C8DF-46A9-7BF49AD4DE3F}"/>
              </a:ext>
            </a:extLst>
          </p:cNvPr>
          <p:cNvSpPr txBox="1">
            <a:spLocks/>
          </p:cNvSpPr>
          <p:nvPr/>
        </p:nvSpPr>
        <p:spPr>
          <a:xfrm>
            <a:off x="720837" y="1837664"/>
            <a:ext cx="11001943" cy="18025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000" kern="100" dirty="0">
                <a:latin typeface="+mj-lt"/>
                <a:ea typeface="Tahoma" panose="020B0604030504040204" pitchFamily="34" charset="0"/>
                <a:cs typeface="Mangal" panose="02040503050203030202" pitchFamily="18" charset="0"/>
              </a:rPr>
              <a:t>Общественная поддержка </a:t>
            </a:r>
          </a:p>
          <a:p>
            <a:pPr>
              <a:lnSpc>
                <a:spcPct val="200000"/>
              </a:lnSpc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000" kern="100" dirty="0">
                <a:latin typeface="+mj-lt"/>
                <a:ea typeface="Tahoma" panose="020B0604030504040204" pitchFamily="34" charset="0"/>
                <a:cs typeface="Mangal" panose="02040503050203030202" pitchFamily="18" charset="0"/>
              </a:rPr>
              <a:t>Информационное сопровождение реализации конкурса</a:t>
            </a:r>
          </a:p>
          <a:p>
            <a:pPr>
              <a:lnSpc>
                <a:spcPct val="200000"/>
              </a:lnSpc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000" kern="100" dirty="0">
                <a:latin typeface="+mj-lt"/>
                <a:ea typeface="Tahoma" panose="020B0604030504040204" pitchFamily="34" charset="0"/>
                <a:cs typeface="Mangal" panose="02040503050203030202" pitchFamily="18" charset="0"/>
              </a:rPr>
              <a:t>Подготовка информационных материалов и видео сюжетов об участниках конкурса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AC561-71C9-8803-0467-39FEB7C20EF2}"/>
              </a:ext>
            </a:extLst>
          </p:cNvPr>
          <p:cNvSpPr txBox="1"/>
          <p:nvPr/>
        </p:nvSpPr>
        <p:spPr>
          <a:xfrm>
            <a:off x="846032" y="5038526"/>
            <a:ext cx="10499935" cy="646331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одна большая семья – Защитников Отечества!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6D8F902-D0B6-DDFA-2D58-E2FFF2DFE62F}"/>
              </a:ext>
            </a:extLst>
          </p:cNvPr>
          <p:cNvCxnSpPr>
            <a:cxnSpLocks/>
          </p:cNvCxnSpPr>
          <p:nvPr/>
        </p:nvCxnSpPr>
        <p:spPr>
          <a:xfrm>
            <a:off x="-464946" y="5661039"/>
            <a:ext cx="1172278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01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 idx="4294967295"/>
          </p:nvPr>
        </p:nvSpPr>
        <p:spPr>
          <a:xfrm>
            <a:off x="619125" y="342284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060" b="1" strike="noStrike" spc="-1" dirty="0">
                <a:solidFill>
                  <a:srgbClr val="333333"/>
                </a:solidFill>
                <a:latin typeface="Arial"/>
                <a:ea typeface="Arial"/>
              </a:rPr>
              <a:t>Результаты реализации проекта в 2024 г.</a:t>
            </a:r>
            <a:endParaRPr lang="ru-RU" sz="306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947" y="2997725"/>
            <a:ext cx="3026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Старт проекта в рамках форума </a:t>
            </a:r>
            <a:r>
              <a:rPr lang="ru-RU" sz="1400" b="1" dirty="0">
                <a:solidFill>
                  <a:schemeClr val="accent2"/>
                </a:solidFill>
              </a:rPr>
              <a:t>«Родные-Любимые»</a:t>
            </a:r>
            <a:r>
              <a:rPr lang="ru-RU" sz="1400" dirty="0"/>
              <a:t> (ВДНХ)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93378" y="2997725"/>
            <a:ext cx="36136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</a:rPr>
              <a:t>64</a:t>
            </a:r>
            <a:r>
              <a:rPr lang="ru-RU" sz="1400" dirty="0"/>
              <a:t> династии из </a:t>
            </a:r>
            <a:r>
              <a:rPr lang="ru-RU" sz="2000" b="1" dirty="0">
                <a:solidFill>
                  <a:schemeClr val="accent2"/>
                </a:solidFill>
              </a:rPr>
              <a:t>11</a:t>
            </a:r>
            <a:r>
              <a:rPr lang="ru-RU" sz="1400" dirty="0"/>
              <a:t> атомных городов приняли участие в конкурсе эссе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78490" y="4478636"/>
            <a:ext cx="34894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1400" dirty="0"/>
              <a:t>Проведено </a:t>
            </a:r>
            <a:r>
              <a:rPr lang="ru-RU" sz="2000" b="1" dirty="0">
                <a:solidFill>
                  <a:schemeClr val="accent2"/>
                </a:solidFill>
              </a:rPr>
              <a:t>2</a:t>
            </a:r>
            <a:r>
              <a:rPr lang="ru-RU" sz="1400" dirty="0"/>
              <a:t> церемонии награждения в Обнинске и </a:t>
            </a:r>
            <a:r>
              <a:rPr lang="ru-RU" sz="1400" dirty="0" err="1"/>
              <a:t>Нововоронеже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619125" y="5575822"/>
            <a:ext cx="2715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Снят документальный фильм </a:t>
            </a:r>
          </a:p>
          <a:p>
            <a:pPr algn="ctr"/>
            <a:r>
              <a:rPr lang="ru-RU" sz="1400" b="1" dirty="0">
                <a:solidFill>
                  <a:schemeClr val="accent2"/>
                </a:solidFill>
              </a:rPr>
              <a:t>«Семейные династии атомных городов»</a:t>
            </a:r>
            <a:r>
              <a:rPr lang="ru-RU" sz="1400" dirty="0"/>
              <a:t>. Премьерный показ фильма на площадке ИЦАЭ в г. Обнинске</a:t>
            </a:r>
          </a:p>
          <a:p>
            <a:pPr algn="ctr"/>
            <a:endParaRPr lang="ru-RU" sz="1400" dirty="0"/>
          </a:p>
        </p:txBody>
      </p:sp>
      <p:pic>
        <p:nvPicPr>
          <p:cNvPr id="1026" name="Picture 2" descr="P1122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6" y="1319638"/>
            <a:ext cx="2512434" cy="16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123"/>
          <a:stretch/>
        </p:blipFill>
        <p:spPr>
          <a:xfrm>
            <a:off x="8949409" y="1319638"/>
            <a:ext cx="2501576" cy="1615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501" t="19806"/>
          <a:stretch/>
        </p:blipFill>
        <p:spPr>
          <a:xfrm>
            <a:off x="4569905" y="1319638"/>
            <a:ext cx="3106583" cy="1369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5413"/>
          <a:stretch/>
        </p:blipFill>
        <p:spPr>
          <a:xfrm>
            <a:off x="4569905" y="2695430"/>
            <a:ext cx="3106583" cy="17518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79" y="3740146"/>
            <a:ext cx="2506249" cy="173871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9409" y="3740146"/>
            <a:ext cx="2501576" cy="173871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871982" y="5575822"/>
            <a:ext cx="24693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2000" b="1" dirty="0">
                <a:solidFill>
                  <a:schemeClr val="accent2"/>
                </a:solidFill>
              </a:rPr>
              <a:t>36</a:t>
            </a:r>
            <a:r>
              <a:rPr lang="ru-RU" sz="1400" dirty="0"/>
              <a:t> династий стали победителями проекта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42389" y="5393131"/>
            <a:ext cx="3761614" cy="11225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По данным сервиса «</a:t>
            </a:r>
            <a:r>
              <a:rPr lang="ru-RU" sz="1400" dirty="0" err="1">
                <a:solidFill>
                  <a:schemeClr val="tx1"/>
                </a:solidFill>
              </a:rPr>
              <a:t>Медиалогия</a:t>
            </a:r>
            <a:r>
              <a:rPr lang="ru-RU" sz="1400" dirty="0">
                <a:solidFill>
                  <a:schemeClr val="tx1"/>
                </a:solidFill>
              </a:rPr>
              <a:t>» вышло </a:t>
            </a:r>
            <a:r>
              <a:rPr lang="ru-RU" sz="2000" b="1" dirty="0">
                <a:solidFill>
                  <a:schemeClr val="accent2"/>
                </a:solidFill>
              </a:rPr>
              <a:t>135</a:t>
            </a:r>
            <a:r>
              <a:rPr lang="ru-RU" sz="1400" dirty="0">
                <a:solidFill>
                  <a:schemeClr val="tx1"/>
                </a:solidFill>
              </a:rPr>
              <a:t> информационных сообщений с охватом более </a:t>
            </a:r>
            <a:r>
              <a:rPr lang="ru-RU" sz="2000" b="1" dirty="0">
                <a:solidFill>
                  <a:schemeClr val="accent2"/>
                </a:solidFill>
              </a:rPr>
              <a:t>13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млн.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человек (из открытых источников)</a:t>
            </a:r>
          </a:p>
        </p:txBody>
      </p:sp>
    </p:spTree>
    <p:extLst>
      <p:ext uri="{BB962C8B-B14F-4D97-AF65-F5344CB8AC3E}">
        <p14:creationId xmlns:p14="http://schemas.microsoft.com/office/powerpoint/2010/main" val="158441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 idx="4294967295"/>
          </p:nvPr>
        </p:nvSpPr>
        <p:spPr>
          <a:xfrm>
            <a:off x="772659" y="337029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060" b="1" strike="noStrike" spc="-1" dirty="0">
                <a:solidFill>
                  <a:srgbClr val="333333"/>
                </a:solidFill>
                <a:latin typeface="Arial"/>
                <a:ea typeface="Arial"/>
              </a:rPr>
              <a:t>Развитие проекта</a:t>
            </a:r>
            <a:endParaRPr lang="ru-RU" sz="306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1926" y="2934135"/>
            <a:ext cx="2665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Проект «Семейные традиции династий города Первых»</a:t>
            </a:r>
          </a:p>
          <a:p>
            <a:pPr algn="ctr"/>
            <a:r>
              <a:rPr lang="ru-RU" sz="1200" b="1" dirty="0"/>
              <a:t>(Май-октябрь, 2023)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4181" y="1370802"/>
            <a:ext cx="25635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2</a:t>
            </a:r>
            <a:r>
              <a:rPr lang="ru-RU" sz="1400" dirty="0"/>
              <a:t> атомных города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21</a:t>
            </a:r>
            <a:r>
              <a:rPr lang="ru-RU" sz="1400" dirty="0"/>
              <a:t> династия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Док. фильм «Семейные традиции династий города Первых», </a:t>
            </a:r>
            <a:r>
              <a:rPr lang="ru-RU" sz="1400" b="1" dirty="0"/>
              <a:t>20 </a:t>
            </a:r>
            <a:r>
              <a:rPr lang="ru-RU" sz="1400" dirty="0"/>
              <a:t>мин.</a:t>
            </a:r>
          </a:p>
        </p:txBody>
      </p:sp>
      <p:sp>
        <p:nvSpPr>
          <p:cNvPr id="4" name="Овал 3"/>
          <p:cNvSpPr/>
          <p:nvPr/>
        </p:nvSpPr>
        <p:spPr>
          <a:xfrm>
            <a:off x="1829337" y="2652335"/>
            <a:ext cx="212436" cy="212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4374908" y="2934135"/>
            <a:ext cx="2665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Проект «Семейные традиции династий атомных Городов»</a:t>
            </a:r>
          </a:p>
          <a:p>
            <a:pPr algn="ctr"/>
            <a:r>
              <a:rPr lang="ru-RU" sz="1200" b="1" dirty="0"/>
              <a:t>(Апрель-ноябрь 2024)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09127" y="1370802"/>
            <a:ext cx="338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11</a:t>
            </a:r>
            <a:r>
              <a:rPr lang="ru-RU" sz="1400" dirty="0"/>
              <a:t> атомных городов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64</a:t>
            </a:r>
            <a:r>
              <a:rPr lang="ru-RU" sz="1400" dirty="0"/>
              <a:t> династии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Док. фильм «Семейные династии атомных городов», </a:t>
            </a:r>
            <a:r>
              <a:rPr lang="ru-RU" sz="1400" b="1" dirty="0"/>
              <a:t>68 </a:t>
            </a:r>
            <a:r>
              <a:rPr lang="ru-RU" sz="1400" dirty="0"/>
              <a:t>мин.</a:t>
            </a:r>
          </a:p>
        </p:txBody>
      </p:sp>
      <p:sp>
        <p:nvSpPr>
          <p:cNvPr id="50" name="Овал 49"/>
          <p:cNvSpPr/>
          <p:nvPr/>
        </p:nvSpPr>
        <p:spPr>
          <a:xfrm>
            <a:off x="5647348" y="2652335"/>
            <a:ext cx="212436" cy="212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8027890" y="2934135"/>
            <a:ext cx="3141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Проект «Семейные традиции династий Атомных городов. Защитники Отечества.»</a:t>
            </a:r>
          </a:p>
          <a:p>
            <a:pPr algn="ctr"/>
            <a:r>
              <a:rPr lang="ru-RU" sz="1200" b="1" dirty="0"/>
              <a:t>(Март-ноябрь 2025)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32402" y="1370802"/>
            <a:ext cx="29365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31</a:t>
            </a:r>
            <a:r>
              <a:rPr lang="ru-RU" sz="1400" dirty="0"/>
              <a:t> атомных городов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90</a:t>
            </a:r>
            <a:r>
              <a:rPr lang="ru-RU" sz="1400" dirty="0"/>
              <a:t> династий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Док. фильм «Семейные династии атомных городов. Защитники Отечества.»</a:t>
            </a:r>
          </a:p>
        </p:txBody>
      </p:sp>
      <p:sp>
        <p:nvSpPr>
          <p:cNvPr id="53" name="Овал 52"/>
          <p:cNvSpPr/>
          <p:nvPr/>
        </p:nvSpPr>
        <p:spPr>
          <a:xfrm>
            <a:off x="9300330" y="2652335"/>
            <a:ext cx="212436" cy="212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stCxn id="4" idx="6"/>
            <a:endCxn id="50" idx="2"/>
          </p:cNvCxnSpPr>
          <p:nvPr/>
        </p:nvCxnSpPr>
        <p:spPr>
          <a:xfrm>
            <a:off x="2041773" y="2758553"/>
            <a:ext cx="36055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50" idx="6"/>
            <a:endCxn id="53" idx="2"/>
          </p:cNvCxnSpPr>
          <p:nvPr/>
        </p:nvCxnSpPr>
        <p:spPr>
          <a:xfrm>
            <a:off x="5859784" y="2758553"/>
            <a:ext cx="34405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"/>
          <p:cNvSpPr/>
          <p:nvPr/>
        </p:nvSpPr>
        <p:spPr>
          <a:xfrm>
            <a:off x="817083" y="3825822"/>
            <a:ext cx="3272619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b="1" spc="-1" dirty="0">
                <a:solidFill>
                  <a:srgbClr val="333333"/>
                </a:solidFill>
                <a:ea typeface="Arial"/>
              </a:rPr>
              <a:t>Партнеры проекта</a:t>
            </a:r>
            <a:r>
              <a:rPr lang="ru-RU" sz="1600" b="1" strike="noStrike" spc="-1" dirty="0">
                <a:solidFill>
                  <a:srgbClr val="000000"/>
                </a:solidFill>
                <a:latin typeface="Arial"/>
                <a:ea typeface="Calibri"/>
              </a:rPr>
              <a:t>:</a:t>
            </a:r>
          </a:p>
          <a:p>
            <a:pPr algn="just">
              <a:lnSpc>
                <a:spcPct val="100000"/>
              </a:lnSpc>
              <a:buNone/>
            </a:pPr>
            <a:endParaRPr lang="ru-RU" sz="1400" b="0" strike="noStrike" spc="-1" dirty="0">
              <a:latin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05" y="4810685"/>
            <a:ext cx="1156391" cy="4835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12" y="4316852"/>
            <a:ext cx="607734" cy="594523"/>
          </a:xfrm>
          <a:prstGeom prst="rect">
            <a:avLst/>
          </a:prstGeom>
        </p:spPr>
      </p:pic>
      <p:pic>
        <p:nvPicPr>
          <p:cNvPr id="85" name="Рисунок 4"/>
          <p:cNvPicPr/>
          <p:nvPr/>
        </p:nvPicPr>
        <p:blipFill>
          <a:blip r:embed="rId4"/>
          <a:stretch/>
        </p:blipFill>
        <p:spPr>
          <a:xfrm>
            <a:off x="1163061" y="4294256"/>
            <a:ext cx="1001495" cy="487530"/>
          </a:xfrm>
          <a:prstGeom prst="rect">
            <a:avLst/>
          </a:prstGeom>
          <a:ln w="0"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061" y="5398142"/>
            <a:ext cx="1117998" cy="388869"/>
          </a:xfrm>
          <a:prstGeom prst="rect">
            <a:avLst/>
          </a:prstGeom>
        </p:spPr>
      </p:pic>
      <p:pic>
        <p:nvPicPr>
          <p:cNvPr id="102" name="Рисунок 101"/>
          <p:cNvPicPr/>
          <p:nvPr/>
        </p:nvPicPr>
        <p:blipFill>
          <a:blip r:embed="rId6"/>
          <a:stretch/>
        </p:blipFill>
        <p:spPr>
          <a:xfrm>
            <a:off x="2332552" y="4997358"/>
            <a:ext cx="832514" cy="156458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102"/>
          <p:cNvPicPr/>
          <p:nvPr/>
        </p:nvPicPr>
        <p:blipFill rotWithShape="1">
          <a:blip r:embed="rId7"/>
          <a:srcRect t="27203" b="27257"/>
          <a:stretch/>
        </p:blipFill>
        <p:spPr>
          <a:xfrm>
            <a:off x="1343240" y="5873857"/>
            <a:ext cx="1627802" cy="345935"/>
          </a:xfrm>
          <a:prstGeom prst="rect">
            <a:avLst/>
          </a:prstGeom>
          <a:ln w="0">
            <a:noFill/>
          </a:ln>
        </p:spPr>
      </p:pic>
      <p:pic>
        <p:nvPicPr>
          <p:cNvPr id="117" name="Рисунок 116"/>
          <p:cNvPicPr/>
          <p:nvPr/>
        </p:nvPicPr>
        <p:blipFill>
          <a:blip r:embed="rId8"/>
          <a:stretch/>
        </p:blipFill>
        <p:spPr>
          <a:xfrm>
            <a:off x="2455134" y="5389740"/>
            <a:ext cx="556112" cy="388645"/>
          </a:xfrm>
          <a:prstGeom prst="rect">
            <a:avLst/>
          </a:prstGeom>
          <a:ln w="0">
            <a:noFill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l="35813" t="1658" r="35645" b="3156"/>
          <a:stretch/>
        </p:blipFill>
        <p:spPr>
          <a:xfrm>
            <a:off x="8448200" y="4150483"/>
            <a:ext cx="983635" cy="184521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/>
          <a:srcRect l="10264" t="32982" r="42367" b="39416"/>
          <a:stretch/>
        </p:blipFill>
        <p:spPr>
          <a:xfrm>
            <a:off x="4507273" y="4209414"/>
            <a:ext cx="1487382" cy="48753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/>
          <a:srcRect l="35369" t="16131" r="34964" b="16619"/>
          <a:stretch/>
        </p:blipFill>
        <p:spPr>
          <a:xfrm>
            <a:off x="6613012" y="4159844"/>
            <a:ext cx="478884" cy="72370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190" y="4260833"/>
            <a:ext cx="682500" cy="66766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2690" y="4732541"/>
            <a:ext cx="1653099" cy="464934"/>
          </a:xfrm>
          <a:prstGeom prst="rect">
            <a:avLst/>
          </a:prstGeom>
        </p:spPr>
      </p:pic>
      <p:pic>
        <p:nvPicPr>
          <p:cNvPr id="43" name="Рисунок 42"/>
          <p:cNvPicPr/>
          <p:nvPr/>
        </p:nvPicPr>
        <p:blipFill rotWithShape="1">
          <a:blip r:embed="rId13"/>
          <a:srcRect l="18612" t="29820" r="18878" b="21800"/>
          <a:stretch/>
        </p:blipFill>
        <p:spPr>
          <a:xfrm>
            <a:off x="4534508" y="5287941"/>
            <a:ext cx="929960" cy="404881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2599" y="4844855"/>
            <a:ext cx="705240" cy="705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01A92D-D02A-4B55-5426-AD3FE66E01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82" y="4655430"/>
            <a:ext cx="1298102" cy="1084089"/>
          </a:xfrm>
          <a:prstGeom prst="rect">
            <a:avLst/>
          </a:prstGeom>
        </p:spPr>
      </p:pic>
      <p:pic>
        <p:nvPicPr>
          <p:cNvPr id="41" name="Рисунок 40"/>
          <p:cNvPicPr/>
          <p:nvPr/>
        </p:nvPicPr>
        <p:blipFill>
          <a:blip r:embed="rId8"/>
          <a:stretch/>
        </p:blipFill>
        <p:spPr>
          <a:xfrm>
            <a:off x="6400439" y="5797628"/>
            <a:ext cx="556112" cy="388645"/>
          </a:xfrm>
          <a:prstGeom prst="rect">
            <a:avLst/>
          </a:prstGeom>
          <a:ln w="0">
            <a:noFill/>
          </a:ln>
        </p:spPr>
      </p:pic>
      <p:pic>
        <p:nvPicPr>
          <p:cNvPr id="34" name="Рисунок 33"/>
          <p:cNvPicPr/>
          <p:nvPr/>
        </p:nvPicPr>
        <p:blipFill>
          <a:blip r:embed="rId16"/>
          <a:stretch/>
        </p:blipFill>
        <p:spPr>
          <a:xfrm>
            <a:off x="5715100" y="5664691"/>
            <a:ext cx="531053" cy="560554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 rotWithShape="1">
          <a:blip r:embed="rId7"/>
          <a:srcRect t="27203" b="27257"/>
          <a:stretch/>
        </p:blipFill>
        <p:spPr>
          <a:xfrm>
            <a:off x="5485170" y="5427877"/>
            <a:ext cx="1627802" cy="345935"/>
          </a:xfrm>
          <a:prstGeom prst="rect">
            <a:avLst/>
          </a:prstGeom>
          <a:ln w="0">
            <a:noFill/>
          </a:ln>
        </p:spPr>
      </p:pic>
      <p:pic>
        <p:nvPicPr>
          <p:cNvPr id="40" name="Рисунок 39"/>
          <p:cNvPicPr/>
          <p:nvPr/>
        </p:nvPicPr>
        <p:blipFill>
          <a:blip r:embed="rId6"/>
          <a:stretch/>
        </p:blipFill>
        <p:spPr>
          <a:xfrm>
            <a:off x="5547769" y="5263828"/>
            <a:ext cx="832514" cy="156458"/>
          </a:xfrm>
          <a:prstGeom prst="rect">
            <a:avLst/>
          </a:prstGeom>
          <a:ln w="0">
            <a:noFill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99" y="5763208"/>
            <a:ext cx="1117998" cy="3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7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2"/>
          <p:cNvSpPr>
            <a:spLocks noGrp="1"/>
          </p:cNvSpPr>
          <p:nvPr>
            <p:ph type="title" idx="4294967295"/>
          </p:nvPr>
        </p:nvSpPr>
        <p:spPr>
          <a:xfrm>
            <a:off x="719640" y="575280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3060" b="1" spc="-1" dirty="0">
                <a:solidFill>
                  <a:srgbClr val="333333"/>
                </a:solidFill>
                <a:ea typeface="Arial"/>
              </a:rPr>
              <a:t>План реализации проекта 2025</a:t>
            </a:r>
            <a:endParaRPr lang="ru-RU" sz="3060" b="0" strike="noStrike" spc="-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B5D6FAA-C47A-4EE5-796C-3067280ED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071149"/>
              </p:ext>
            </p:extLst>
          </p:nvPr>
        </p:nvGraphicFramePr>
        <p:xfrm>
          <a:off x="676946" y="1543467"/>
          <a:ext cx="10838107" cy="4181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023">
                  <a:extLst>
                    <a:ext uri="{9D8B030D-6E8A-4147-A177-3AD203B41FA5}">
                      <a16:colId xmlns:a16="http://schemas.microsoft.com/office/drawing/2014/main" val="3296509595"/>
                    </a:ext>
                  </a:extLst>
                </a:gridCol>
                <a:gridCol w="7784123">
                  <a:extLst>
                    <a:ext uri="{9D8B030D-6E8A-4147-A177-3AD203B41FA5}">
                      <a16:colId xmlns:a16="http://schemas.microsoft.com/office/drawing/2014/main" val="2848281370"/>
                    </a:ext>
                  </a:extLst>
                </a:gridCol>
                <a:gridCol w="1866961">
                  <a:extLst>
                    <a:ext uri="{9D8B030D-6E8A-4147-A177-3AD203B41FA5}">
                      <a16:colId xmlns:a16="http://schemas.microsoft.com/office/drawing/2014/main" val="3841103686"/>
                    </a:ext>
                  </a:extLst>
                </a:gridCol>
              </a:tblGrid>
              <a:tr h="25886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800" b="1" kern="1200" dirty="0">
                          <a:solidFill>
                            <a:srgbClr val="48494A"/>
                          </a:solidFill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anchor="ctr">
                    <a:solidFill>
                      <a:srgbClr val="E2EE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800" b="1" kern="1200" dirty="0">
                          <a:solidFill>
                            <a:srgbClr val="48494A"/>
                          </a:solidFill>
                          <a:latin typeface="+mn-lt"/>
                          <a:ea typeface="+mn-ea"/>
                          <a:cs typeface="+mn-cs"/>
                        </a:rPr>
                        <a:t>Событие</a:t>
                      </a:r>
                    </a:p>
                  </a:txBody>
                  <a:tcPr anchor="ctr">
                    <a:solidFill>
                      <a:srgbClr val="E2EE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1800" b="1" kern="1200" dirty="0">
                          <a:solidFill>
                            <a:srgbClr val="48494A"/>
                          </a:solidFill>
                          <a:latin typeface="+mn-lt"/>
                          <a:ea typeface="+mn-ea"/>
                          <a:cs typeface="+mn-cs"/>
                        </a:rPr>
                        <a:t>Дата</a:t>
                      </a:r>
                    </a:p>
                  </a:txBody>
                  <a:tcPr anchor="ctr">
                    <a:solidFill>
                      <a:srgbClr val="E2EE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865735"/>
                  </a:ext>
                </a:extLst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Информирование городов Росатома о конкурсе «Победа в сердцах поколений» проекта «Семейные традиции династий атомных городов. Защитники отечества» в рамках программы «Люди и города»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03.2025-04.2025</a:t>
                      </a: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023667"/>
                  </a:ext>
                </a:extLst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2.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Проведение конкурса 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«Победа в сердцах поколений» 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04.2025-06.2025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2761"/>
                  </a:ext>
                </a:extLst>
              </a:tr>
              <a:tr h="6517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Подготовка и проведение заседания организационного комитета проекта для подведения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итогов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Конкурса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07.2025</a:t>
                      </a: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49141"/>
                  </a:ext>
                </a:extLst>
              </a:tr>
              <a:tr h="6517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4.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Подготовка информационных материалов и видео сюжетов об участниках конкурса для создания документального фильма 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07.2025-10.2025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986897"/>
                  </a:ext>
                </a:extLst>
              </a:tr>
              <a:tr h="6517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Чествования участников Конкурса 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рамках празднования памятных дат и 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тематических мероприятий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Атомных городах (по отдельному плану)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08.2025-10.2025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291519"/>
                  </a:ext>
                </a:extLst>
              </a:tr>
              <a:tr h="4747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7.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Награждение победителей Конкурса 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и показ документального фильма в 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рамках  Фестиваля «Итоги Года защитника Отечества» (Москва)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11.2025</a:t>
                      </a:r>
                      <a:endParaRPr lang="ru-RU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00" marR="684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60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36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08CD6BD-A251-B67C-C509-1800BAD046A9}"/>
              </a:ext>
            </a:extLst>
          </p:cNvPr>
          <p:cNvSpPr/>
          <p:nvPr/>
        </p:nvSpPr>
        <p:spPr>
          <a:xfrm>
            <a:off x="5195332" y="1109472"/>
            <a:ext cx="2801930" cy="5254752"/>
          </a:xfrm>
          <a:prstGeom prst="roundRect">
            <a:avLst/>
          </a:prstGeom>
          <a:solidFill>
            <a:srgbClr val="E2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1E484C4-08D6-D551-2C7C-151290490B05}"/>
              </a:ext>
            </a:extLst>
          </p:cNvPr>
          <p:cNvSpPr/>
          <p:nvPr/>
        </p:nvSpPr>
        <p:spPr>
          <a:xfrm>
            <a:off x="8085013" y="1109472"/>
            <a:ext cx="3365755" cy="5254752"/>
          </a:xfrm>
          <a:prstGeom prst="roundRect">
            <a:avLst/>
          </a:prstGeom>
          <a:solidFill>
            <a:srgbClr val="CBF4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19E60-8E3D-EB2E-C3EE-540914068B98}"/>
              </a:ext>
            </a:extLst>
          </p:cNvPr>
          <p:cNvSpPr txBox="1"/>
          <p:nvPr/>
        </p:nvSpPr>
        <p:spPr>
          <a:xfrm>
            <a:off x="4833076" y="1274802"/>
            <a:ext cx="347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Состав Конкурсной</a:t>
            </a:r>
            <a:r>
              <a:rPr lang="ru-RU" sz="2000" dirty="0"/>
              <a:t> </a:t>
            </a:r>
            <a:r>
              <a:rPr lang="ru-RU" sz="2000" b="1" dirty="0"/>
              <a:t>комиссии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C220E-C5C1-AE65-8E33-B08A5D62BF3D}"/>
              </a:ext>
            </a:extLst>
          </p:cNvPr>
          <p:cNvSpPr txBox="1"/>
          <p:nvPr/>
        </p:nvSpPr>
        <p:spPr>
          <a:xfrm>
            <a:off x="5361036" y="1971378"/>
            <a:ext cx="2678536" cy="437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1.   Терентьева Т.А.- председатель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2.   Головлева К.Ю.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3.   </a:t>
            </a:r>
            <a:r>
              <a:rPr lang="ru-RU" sz="1200" dirty="0" err="1"/>
              <a:t>Жигульская</a:t>
            </a:r>
            <a:r>
              <a:rPr lang="ru-RU" sz="1200" dirty="0"/>
              <a:t> А.В.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4.   Иващенко И.А.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5.   Калинина М.Ю.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6.   Кривов Ю.И.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7.   Кузнецов В.Л.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8.   </a:t>
            </a:r>
            <a:r>
              <a:rPr lang="ru-RU" sz="1200" dirty="0" err="1"/>
              <a:t>Рахманкина</a:t>
            </a:r>
            <a:r>
              <a:rPr lang="ru-RU" sz="1200" dirty="0"/>
              <a:t> Е.Е.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9.   </a:t>
            </a:r>
            <a:r>
              <a:rPr lang="ru-RU" sz="1200" dirty="0" err="1"/>
              <a:t>Ткебучава</a:t>
            </a:r>
            <a:r>
              <a:rPr lang="ru-RU" sz="1200" dirty="0"/>
              <a:t> Д.Л.</a:t>
            </a:r>
            <a:br>
              <a:rPr lang="ru-RU" sz="1200" dirty="0"/>
            </a:br>
            <a:r>
              <a:rPr lang="ru-RU" sz="1200" dirty="0"/>
              <a:t>10. Хитров А.Ю.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11. Чурилова С.В.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12. </a:t>
            </a:r>
            <a:r>
              <a:rPr lang="ru-RU" sz="1200" dirty="0" err="1"/>
              <a:t>Шкабардня</a:t>
            </a:r>
            <a:r>
              <a:rPr lang="ru-RU" sz="1200" dirty="0"/>
              <a:t> О.А.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13. Якушев П.В.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ru-RU" sz="1200" dirty="0"/>
              <a:t>14. Журавлев П.В.- секретарь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endParaRPr lang="ru-RU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543713-00E5-DBEB-0701-A92A17DA6E3B}"/>
              </a:ext>
            </a:extLst>
          </p:cNvPr>
          <p:cNvSpPr txBox="1"/>
          <p:nvPr/>
        </p:nvSpPr>
        <p:spPr>
          <a:xfrm>
            <a:off x="8039572" y="1267985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31 </a:t>
            </a:r>
            <a:r>
              <a:rPr lang="ru-RU" sz="2000" b="1" dirty="0"/>
              <a:t>атомный город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793F0-E783-98E2-B879-C915A73CCBB3}"/>
              </a:ext>
            </a:extLst>
          </p:cNvPr>
          <p:cNvSpPr txBox="1"/>
          <p:nvPr/>
        </p:nvSpPr>
        <p:spPr>
          <a:xfrm>
            <a:off x="8317284" y="1764568"/>
            <a:ext cx="1661719" cy="449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/>
              <a:t>1.Саров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2.Заречный ПО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3.Лесной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4.Снежинск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5.Трёхгорный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6.Озерск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7.Балаково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8.Билибино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9.Заречный СО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10.Удомля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11.Полярные Зори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12.Курчатов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13.Сосновый Бор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14.Нововоронеж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15.Певек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16.Десногорск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49B36E-9520-F292-1301-0DC2794A6FA6}"/>
              </a:ext>
            </a:extLst>
          </p:cNvPr>
          <p:cNvSpPr txBox="1"/>
          <p:nvPr/>
        </p:nvSpPr>
        <p:spPr>
          <a:xfrm>
            <a:off x="9740825" y="1774414"/>
            <a:ext cx="1877660" cy="449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/>
              <a:t>17.Волгодонск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18.Энергодар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19.Неман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20.Зеленогорск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21.Северск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22.Электросталь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23.Ангарск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24.Новоуральск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25.Глазов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26.Ковров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27.Краснокаменск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28.Димитровград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29.Обнинск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30.Железногорск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31.Усолье-Сибирское</a:t>
            </a:r>
          </a:p>
          <a:p>
            <a:pPr>
              <a:lnSpc>
                <a:spcPct val="150000"/>
              </a:lnSpc>
            </a:pPr>
            <a:endParaRPr lang="ru-RU" sz="1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2C610-B57C-A2DC-FE28-6F7E054DB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8"/>
          <a:stretch/>
        </p:blipFill>
        <p:spPr>
          <a:xfrm>
            <a:off x="765559" y="1129968"/>
            <a:ext cx="3870807" cy="4878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EE2587-8B7B-C3BB-4387-EE5E4B461AAE}"/>
              </a:ext>
            </a:extLst>
          </p:cNvPr>
          <p:cNvSpPr txBox="1"/>
          <p:nvPr/>
        </p:nvSpPr>
        <p:spPr>
          <a:xfrm>
            <a:off x="2387956" y="571789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…</a:t>
            </a: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915F123D-9549-37E9-F023-01EFA45C5885}"/>
              </a:ext>
            </a:extLst>
          </p:cNvPr>
          <p:cNvSpPr txBox="1">
            <a:spLocks/>
          </p:cNvSpPr>
          <p:nvPr/>
        </p:nvSpPr>
        <p:spPr>
          <a:xfrm>
            <a:off x="454622" y="163797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60" b="1" spc="-1" dirty="0">
                <a:solidFill>
                  <a:srgbClr val="333333"/>
                </a:solidFill>
                <a:latin typeface="Arial"/>
                <a:ea typeface="Arial"/>
              </a:rPr>
              <a:t>Приказ о проведении конкурса </a:t>
            </a:r>
          </a:p>
          <a:p>
            <a:r>
              <a:rPr lang="ru-RU" sz="3060" b="1" spc="-1" dirty="0">
                <a:solidFill>
                  <a:srgbClr val="333333"/>
                </a:solidFill>
                <a:latin typeface="Arial"/>
                <a:ea typeface="Arial"/>
              </a:rPr>
              <a:t>«Победа </a:t>
            </a:r>
            <a:r>
              <a:rPr lang="ru-RU" sz="3060" b="1" spc="-1" dirty="0">
                <a:solidFill>
                  <a:srgbClr val="333333"/>
                </a:solidFill>
                <a:latin typeface="Arial"/>
              </a:rPr>
              <a:t>в сердцах поколений»</a:t>
            </a:r>
            <a:endParaRPr lang="ru-RU" sz="306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47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 idx="4294967295"/>
          </p:nvPr>
        </p:nvSpPr>
        <p:spPr>
          <a:xfrm>
            <a:off x="697688" y="262796"/>
            <a:ext cx="8424000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060" b="1" strike="noStrike" spc="-1" dirty="0">
                <a:solidFill>
                  <a:srgbClr val="333333"/>
                </a:solidFill>
                <a:latin typeface="Arial"/>
                <a:ea typeface="Arial"/>
              </a:rPr>
              <a:t>Концепция конкурса</a:t>
            </a:r>
            <a:br>
              <a:rPr lang="ru-RU" sz="3060" b="1" strike="noStrike" spc="-1" dirty="0">
                <a:solidFill>
                  <a:srgbClr val="333333"/>
                </a:solidFill>
                <a:latin typeface="Arial"/>
                <a:ea typeface="Arial"/>
              </a:rPr>
            </a:br>
            <a:r>
              <a:rPr lang="ru-RU" sz="3060" b="1" strike="noStrike" spc="-1" dirty="0">
                <a:solidFill>
                  <a:srgbClr val="333333"/>
                </a:solidFill>
                <a:latin typeface="Arial"/>
                <a:ea typeface="Arial"/>
              </a:rPr>
              <a:t>«Победа в сердцах поколений»</a:t>
            </a:r>
            <a:endParaRPr lang="ru-RU" sz="306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1"/>
          <p:cNvSpPr/>
          <p:nvPr/>
        </p:nvSpPr>
        <p:spPr>
          <a:xfrm rot="10800000" flipH="1" flipV="1">
            <a:off x="697688" y="1795291"/>
            <a:ext cx="11001943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b="1" spc="-1" dirty="0">
                <a:solidFill>
                  <a:srgbClr val="000000"/>
                </a:solidFill>
                <a:latin typeface="Arial"/>
                <a:ea typeface="Arial"/>
              </a:rPr>
              <a:t>Цель: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Информировать широкую общественность о семейных династиях защитников Отечества, проживающих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в городах Росатома, о лучших практиках патриотического воспитания и волонтерской работы.</a:t>
            </a:r>
          </a:p>
        </p:txBody>
      </p:sp>
      <p:sp>
        <p:nvSpPr>
          <p:cNvPr id="91" name="PlaceHolder 2"/>
          <p:cNvSpPr>
            <a:spLocks noGrp="1"/>
          </p:cNvSpPr>
          <p:nvPr>
            <p:ph idx="4294967295"/>
          </p:nvPr>
        </p:nvSpPr>
        <p:spPr>
          <a:xfrm>
            <a:off x="813598" y="3177759"/>
            <a:ext cx="11001943" cy="18025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just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800" b="1" spc="-1" dirty="0">
                <a:solidFill>
                  <a:srgbClr val="000000"/>
                </a:solidFill>
              </a:rPr>
              <a:t>Задачи</a:t>
            </a:r>
            <a:r>
              <a:rPr lang="ru-RU" sz="1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lvl="0"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1700" kern="100" dirty="0">
                <a:effectLst/>
                <a:ea typeface="Tahoma" panose="020B0604030504040204" pitchFamily="34" charset="0"/>
                <a:cs typeface="Mangal" panose="02040503050203030202" pitchFamily="18" charset="0"/>
              </a:rPr>
              <a:t>Определить семейные династии защитников Отечества в городах Росатома, волонтеров, волонтерские организации и проекты гуманитарной и военно-патриотической направленности. </a:t>
            </a:r>
            <a:endParaRPr lang="ru-RU" sz="1700" kern="100" dirty="0">
              <a:ea typeface="Tahoma" panose="020B0604030504040204" pitchFamily="34" charset="0"/>
              <a:cs typeface="Mangal" panose="02040503050203030202" pitchFamily="18" charset="0"/>
            </a:endParaRPr>
          </a:p>
          <a:p>
            <a:pPr lvl="0"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1700" kern="100" dirty="0">
                <a:effectLst/>
                <a:ea typeface="Tahoma" panose="020B0604030504040204" pitchFamily="34" charset="0"/>
                <a:cs typeface="Mangal" panose="02040503050203030202" pitchFamily="18" charset="0"/>
              </a:rPr>
              <a:t>Познакомить широкую общественность, работников атомной отрасли с традициями преемственности поколений и передачи уникального опыта патриотического воспитания и исторической памяти на базе традиционных духовно-нравственных ценностей. </a:t>
            </a:r>
            <a:endParaRPr lang="ru-RU" sz="1700" kern="100" dirty="0">
              <a:ea typeface="Tahoma" panose="020B0604030504040204" pitchFamily="34" charset="0"/>
              <a:cs typeface="Mangal" panose="02040503050203030202" pitchFamily="18" charset="0"/>
            </a:endParaRPr>
          </a:p>
          <a:p>
            <a:pPr lvl="0"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1700" kern="100" dirty="0">
                <a:effectLst/>
                <a:ea typeface="Tahoma" panose="020B0604030504040204" pitchFamily="34" charset="0"/>
                <a:cs typeface="Mangal" panose="02040503050203030202" pitchFamily="18" charset="0"/>
              </a:rPr>
              <a:t>Подготовить информационные материалы о семейных династиях защитников Отечества из городов Росатома для создания документального фильма.</a:t>
            </a:r>
          </a:p>
        </p:txBody>
      </p:sp>
    </p:spTree>
    <p:extLst>
      <p:ext uri="{BB962C8B-B14F-4D97-AF65-F5344CB8AC3E}">
        <p14:creationId xmlns:p14="http://schemas.microsoft.com/office/powerpoint/2010/main" val="925975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A435EB-439A-948D-92BC-6108881E0464}"/>
              </a:ext>
            </a:extLst>
          </p:cNvPr>
          <p:cNvSpPr/>
          <p:nvPr/>
        </p:nvSpPr>
        <p:spPr>
          <a:xfrm>
            <a:off x="1270854" y="4257247"/>
            <a:ext cx="4482123" cy="1032431"/>
          </a:xfrm>
          <a:prstGeom prst="rect">
            <a:avLst/>
          </a:prstGeom>
          <a:gradFill flip="none" rotWithShape="1">
            <a:gsLst>
              <a:gs pos="52000">
                <a:schemeClr val="accent4">
                  <a:lumMod val="20000"/>
                  <a:lumOff val="8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Патриотическое воспитание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и историческая память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9C3672-186D-7AEF-BC95-253B3A04F400}"/>
              </a:ext>
            </a:extLst>
          </p:cNvPr>
          <p:cNvSpPr/>
          <p:nvPr/>
        </p:nvSpPr>
        <p:spPr>
          <a:xfrm>
            <a:off x="1270854" y="3129945"/>
            <a:ext cx="4470303" cy="1034572"/>
          </a:xfrm>
          <a:prstGeom prst="rect">
            <a:avLst/>
          </a:prstGeom>
          <a:gradFill flip="none" rotWithShape="1">
            <a:gsLst>
              <a:gs pos="52000">
                <a:schemeClr val="bg2">
                  <a:lumMod val="20000"/>
                  <a:lumOff val="8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Надежная поддержка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и опора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A9C3672-186D-7AEF-BC95-253B3A04F400}"/>
              </a:ext>
            </a:extLst>
          </p:cNvPr>
          <p:cNvSpPr/>
          <p:nvPr/>
        </p:nvSpPr>
        <p:spPr>
          <a:xfrm>
            <a:off x="1270854" y="2023396"/>
            <a:ext cx="4482124" cy="1034571"/>
          </a:xfrm>
          <a:prstGeom prst="rect">
            <a:avLst/>
          </a:prstGeom>
          <a:gradFill flip="none" rotWithShape="1">
            <a:gsLst>
              <a:gs pos="52000">
                <a:srgbClr val="E2EEF9"/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Династия защитников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Отечества</a:t>
            </a:r>
          </a:p>
        </p:txBody>
      </p:sp>
      <p:sp>
        <p:nvSpPr>
          <p:cNvPr id="88" name="PlaceHolder 1"/>
          <p:cNvSpPr>
            <a:spLocks noGrp="1"/>
          </p:cNvSpPr>
          <p:nvPr>
            <p:ph type="title" idx="4294967295"/>
          </p:nvPr>
        </p:nvSpPr>
        <p:spPr>
          <a:xfrm>
            <a:off x="719640" y="575280"/>
            <a:ext cx="8820014" cy="43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3060" b="1" spc="-1" dirty="0">
                <a:solidFill>
                  <a:srgbClr val="333333"/>
                </a:solidFill>
              </a:rPr>
              <a:t>Номинации конкурса</a:t>
            </a:r>
            <a:br>
              <a:rPr lang="ru-RU" sz="3060" b="1" spc="-1" dirty="0">
                <a:solidFill>
                  <a:srgbClr val="333333"/>
                </a:solidFill>
                <a:ea typeface="Arial"/>
              </a:rPr>
            </a:br>
            <a:r>
              <a:rPr lang="ru-RU" sz="3060" b="1" spc="-1" dirty="0">
                <a:solidFill>
                  <a:srgbClr val="333333"/>
                </a:solidFill>
                <a:ea typeface="Arial"/>
              </a:rPr>
              <a:t>«Победа в сердцах поколений»</a:t>
            </a:r>
            <a:br>
              <a:rPr lang="ru-RU" sz="3060" b="1" spc="-1" dirty="0">
                <a:solidFill>
                  <a:srgbClr val="333333"/>
                </a:solidFill>
                <a:ea typeface="Arial"/>
              </a:rPr>
            </a:br>
            <a:r>
              <a:rPr lang="ru-RU" sz="3060" b="1" spc="-1" dirty="0">
                <a:solidFill>
                  <a:srgbClr val="333333"/>
                </a:solidFill>
                <a:ea typeface="Arial"/>
              </a:rPr>
              <a:t> </a:t>
            </a:r>
            <a:endParaRPr lang="ru-RU" sz="306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BF9AB33-6FCB-1524-6470-C646993352B0}"/>
              </a:ext>
            </a:extLst>
          </p:cNvPr>
          <p:cNvCxnSpPr>
            <a:cxnSpLocks/>
          </p:cNvCxnSpPr>
          <p:nvPr/>
        </p:nvCxnSpPr>
        <p:spPr>
          <a:xfrm flipV="1">
            <a:off x="4758912" y="3029516"/>
            <a:ext cx="6692172" cy="1965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F4FD63-74ED-63C8-908D-F02CC74B4101}"/>
              </a:ext>
            </a:extLst>
          </p:cNvPr>
          <p:cNvSpPr txBox="1"/>
          <p:nvPr/>
        </p:nvSpPr>
        <p:spPr>
          <a:xfrm>
            <a:off x="5476315" y="4359172"/>
            <a:ext cx="632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accent1">
                    <a:lumMod val="75000"/>
                  </a:schemeClr>
                </a:solidFill>
              </a:rPr>
              <a:t>Семейные/общественные проекты, лучшие практики и инициативы, направленные на сохранение исторической памяти и патриотическое воспитание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032135B-E89A-AC6A-1D5A-86388D427E08}"/>
              </a:ext>
            </a:extLst>
          </p:cNvPr>
          <p:cNvCxnSpPr>
            <a:cxnSpLocks/>
          </p:cNvCxnSpPr>
          <p:nvPr/>
        </p:nvCxnSpPr>
        <p:spPr>
          <a:xfrm flipV="1">
            <a:off x="4758912" y="5264823"/>
            <a:ext cx="6692172" cy="1965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2F4FD63-74ED-63C8-908D-F02CC74B4101}"/>
              </a:ext>
            </a:extLst>
          </p:cNvPr>
          <p:cNvSpPr txBox="1"/>
          <p:nvPr/>
        </p:nvSpPr>
        <p:spPr>
          <a:xfrm>
            <a:off x="5476316" y="3204534"/>
            <a:ext cx="6447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accent1">
                    <a:lumMod val="75000"/>
                  </a:schemeClr>
                </a:solidFill>
              </a:rPr>
              <a:t>Волонтерские семьи, волонтерские объединения и клубы, инициативные группы гуманитарной и военно-патриотической направленности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F4FD63-74ED-63C8-908D-F02CC74B4101}"/>
              </a:ext>
            </a:extLst>
          </p:cNvPr>
          <p:cNvSpPr txBox="1"/>
          <p:nvPr/>
        </p:nvSpPr>
        <p:spPr>
          <a:xfrm>
            <a:off x="5476315" y="2370334"/>
            <a:ext cx="632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accent1">
                    <a:lumMod val="75000"/>
                  </a:schemeClr>
                </a:solidFill>
              </a:rPr>
              <a:t>Семейные династии имеющие отношение к воинской службе 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BF9AB33-6FCB-1524-6470-C646993352B0}"/>
              </a:ext>
            </a:extLst>
          </p:cNvPr>
          <p:cNvCxnSpPr>
            <a:cxnSpLocks/>
          </p:cNvCxnSpPr>
          <p:nvPr/>
        </p:nvCxnSpPr>
        <p:spPr>
          <a:xfrm flipV="1">
            <a:off x="4758912" y="4128816"/>
            <a:ext cx="6692172" cy="1965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719640" y="2023396"/>
            <a:ext cx="1102427" cy="1032431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48494A"/>
                </a:solidFill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719640" y="3133779"/>
            <a:ext cx="1102427" cy="1032431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8494A"/>
                </a:solidFill>
              </a:rPr>
              <a:t>2</a:t>
            </a:r>
          </a:p>
        </p:txBody>
      </p:sp>
      <p:sp>
        <p:nvSpPr>
          <p:cNvPr id="14" name="Овал 13"/>
          <p:cNvSpPr/>
          <p:nvPr/>
        </p:nvSpPr>
        <p:spPr>
          <a:xfrm>
            <a:off x="730978" y="4267865"/>
            <a:ext cx="1079750" cy="101119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8494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2491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A035E3-5E59-1F67-BA00-AB9DD85C54CF}"/>
              </a:ext>
            </a:extLst>
          </p:cNvPr>
          <p:cNvSpPr/>
          <p:nvPr/>
        </p:nvSpPr>
        <p:spPr>
          <a:xfrm>
            <a:off x="453492" y="101112"/>
            <a:ext cx="8447806" cy="1034571"/>
          </a:xfrm>
          <a:prstGeom prst="rect">
            <a:avLst/>
          </a:prstGeom>
          <a:gradFill flip="none" rotWithShape="1">
            <a:gsLst>
              <a:gs pos="52000">
                <a:srgbClr val="E2EEF9"/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60" b="1" spc="-1" dirty="0">
                <a:solidFill>
                  <a:srgbClr val="333333"/>
                </a:solidFill>
                <a:latin typeface="+mj-lt"/>
                <a:ea typeface="+mj-ea"/>
                <a:cs typeface="+mj-cs"/>
              </a:rPr>
              <a:t> Династия защитников Отечества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7D22521F-7690-9E42-4123-7DDDF94FE8C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82520" y="3457030"/>
            <a:ext cx="5352840" cy="364689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600" b="1" spc="-1" dirty="0">
                <a:solidFill>
                  <a:srgbClr val="000000"/>
                </a:solidFill>
                <a:latin typeface="Arial"/>
              </a:rPr>
              <a:t>Критерии оценки: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E6B400B0-95EA-8722-F7E2-A8D850FAD7D4}"/>
              </a:ext>
            </a:extLst>
          </p:cNvPr>
          <p:cNvSpPr/>
          <p:nvPr/>
        </p:nvSpPr>
        <p:spPr>
          <a:xfrm rot="10800000" flipH="1" flipV="1">
            <a:off x="453492" y="1380886"/>
            <a:ext cx="10675191" cy="19477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b="1" spc="-1" dirty="0">
                <a:solidFill>
                  <a:srgbClr val="000000"/>
                </a:solidFill>
                <a:latin typeface="Arial"/>
              </a:rPr>
              <a:t>Описание номинации:  </a:t>
            </a:r>
            <a:endParaRPr lang="ru-RU" sz="1600" spc="-1" dirty="0">
              <a:solidFill>
                <a:srgbClr val="000000"/>
              </a:solidFill>
              <a:latin typeface="Arial"/>
            </a:endParaRPr>
          </a:p>
          <a:p>
            <a:pPr algn="just">
              <a:spcAft>
                <a:spcPts val="800"/>
              </a:spcAft>
            </a:pPr>
            <a:r>
              <a:rPr lang="ru-RU" sz="1400" spc="-1" dirty="0">
                <a:solidFill>
                  <a:srgbClr val="000000"/>
                </a:solidFill>
                <a:latin typeface="Arial"/>
              </a:rPr>
              <a:t>Тип номинации – </a:t>
            </a:r>
            <a:r>
              <a:rPr lang="ru-RU" sz="1400" b="1" spc="-1" dirty="0">
                <a:solidFill>
                  <a:srgbClr val="000000"/>
                </a:solidFill>
                <a:latin typeface="Arial"/>
              </a:rPr>
              <a:t>семейная; </a:t>
            </a:r>
          </a:p>
          <a:p>
            <a:pPr algn="just"/>
            <a:r>
              <a:rPr lang="ru-RU" sz="1400" dirty="0">
                <a:effectLst/>
              </a:rPr>
              <a:t>В данной номинации могут принять участие семейные династии, Имеющие отношение к воинской службе (жители городов Росатома из числа ветеранов Великой Отечественной войны и тружеников тыла; призванные на военную службу по мобилизации или заключивших контракт о прохождении военной службы в период мобилизации, в период военного положения или в военное время, либо контракт о добровольном содействии в выполнении задач, возложенных на Вооруженные Силы Российской Федерации, включая сотрудников МВД, МЧС, </a:t>
            </a:r>
            <a:r>
              <a:rPr lang="ru-RU" sz="1400" dirty="0" err="1">
                <a:effectLst/>
              </a:rPr>
              <a:t>Росгвардии</a:t>
            </a:r>
            <a:r>
              <a:rPr lang="ru-RU" sz="1400" dirty="0">
                <a:effectLst/>
              </a:rPr>
              <a:t> и </a:t>
            </a:r>
            <a:r>
              <a:rPr lang="ru-RU" sz="1400" dirty="0" err="1">
                <a:effectLst/>
              </a:rPr>
              <a:t>др</a:t>
            </a:r>
            <a:r>
              <a:rPr lang="ru-RU" sz="1400" dirty="0">
                <a:effectLst/>
              </a:rPr>
              <a:t>), проживающие в городах Росатома.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9572EB-EC1A-F222-98FF-236FE8E64B49}"/>
              </a:ext>
            </a:extLst>
          </p:cNvPr>
          <p:cNvSpPr/>
          <p:nvPr/>
        </p:nvSpPr>
        <p:spPr>
          <a:xfrm>
            <a:off x="453492" y="3821719"/>
            <a:ext cx="4482124" cy="384365"/>
          </a:xfrm>
          <a:prstGeom prst="rect">
            <a:avLst/>
          </a:prstGeom>
          <a:gradFill flip="none" rotWithShape="1">
            <a:gsLst>
              <a:gs pos="52000">
                <a:srgbClr val="E2EEF9"/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Соответствие целям и задачам конкурса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283AE-74BE-7D28-D731-EEFC3B9AB8C7}"/>
              </a:ext>
            </a:extLst>
          </p:cNvPr>
          <p:cNvSpPr txBox="1"/>
          <p:nvPr/>
        </p:nvSpPr>
        <p:spPr>
          <a:xfrm>
            <a:off x="4560847" y="3860012"/>
            <a:ext cx="671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accent1">
                    <a:lumMod val="75000"/>
                  </a:schemeClr>
                </a:solidFill>
              </a:rPr>
              <a:t>Соответствие темы эссе заявленной номинации, целям и задачам конкурса.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C01A8C-4024-6DB3-0F67-2C78EEAC6BE9}"/>
              </a:ext>
            </a:extLst>
          </p:cNvPr>
          <p:cNvSpPr/>
          <p:nvPr/>
        </p:nvSpPr>
        <p:spPr>
          <a:xfrm>
            <a:off x="453492" y="4291276"/>
            <a:ext cx="4482124" cy="384365"/>
          </a:xfrm>
          <a:prstGeom prst="rect">
            <a:avLst/>
          </a:prstGeom>
          <a:gradFill flip="none" rotWithShape="1">
            <a:gsLst>
              <a:gs pos="52000">
                <a:srgbClr val="E2EEF9"/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Наследие династии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5EE8D9-CB72-0C1C-2EB1-387E1976FF64}"/>
              </a:ext>
            </a:extLst>
          </p:cNvPr>
          <p:cNvSpPr txBox="1"/>
          <p:nvPr/>
        </p:nvSpPr>
        <p:spPr>
          <a:xfrm>
            <a:off x="4560847" y="4329569"/>
            <a:ext cx="671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accent1">
                    <a:lumMod val="75000"/>
                  </a:schemeClr>
                </a:solidFill>
              </a:rPr>
              <a:t>Количество поколения посвятивших себя служению Отечеству.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D79D10-6CB9-4FC5-40D5-CDF0AA3B003F}"/>
              </a:ext>
            </a:extLst>
          </p:cNvPr>
          <p:cNvSpPr/>
          <p:nvPr/>
        </p:nvSpPr>
        <p:spPr>
          <a:xfrm>
            <a:off x="453492" y="4748476"/>
            <a:ext cx="4482124" cy="384365"/>
          </a:xfrm>
          <a:prstGeom prst="rect">
            <a:avLst/>
          </a:prstGeom>
          <a:gradFill flip="none" rotWithShape="1">
            <a:gsLst>
              <a:gs pos="52000">
                <a:srgbClr val="E2EEF9"/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Профессиональные достижения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5437D4E-8160-1A95-D549-C40AB9CB1801}"/>
              </a:ext>
            </a:extLst>
          </p:cNvPr>
          <p:cNvSpPr/>
          <p:nvPr/>
        </p:nvSpPr>
        <p:spPr>
          <a:xfrm>
            <a:off x="453492" y="5218033"/>
            <a:ext cx="4482124" cy="384365"/>
          </a:xfrm>
          <a:prstGeom prst="rect">
            <a:avLst/>
          </a:prstGeom>
          <a:gradFill flip="none" rotWithShape="1">
            <a:gsLst>
              <a:gs pos="52000">
                <a:srgbClr val="E2EEF9"/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Награды и признания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9E1FBFF-3172-8438-4DD9-302E658C37F4}"/>
              </a:ext>
            </a:extLst>
          </p:cNvPr>
          <p:cNvSpPr/>
          <p:nvPr/>
        </p:nvSpPr>
        <p:spPr>
          <a:xfrm>
            <a:off x="453492" y="5687590"/>
            <a:ext cx="4482124" cy="384365"/>
          </a:xfrm>
          <a:prstGeom prst="rect">
            <a:avLst/>
          </a:prstGeom>
          <a:gradFill flip="none" rotWithShape="1">
            <a:gsLst>
              <a:gs pos="52000">
                <a:srgbClr val="E2EEF9"/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Участие в общественно значимых проектах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4C80A2-10B2-EACE-4CD2-13E35A00906C}"/>
              </a:ext>
            </a:extLst>
          </p:cNvPr>
          <p:cNvSpPr txBox="1"/>
          <p:nvPr/>
        </p:nvSpPr>
        <p:spPr>
          <a:xfrm>
            <a:off x="4560847" y="5725883"/>
            <a:ext cx="671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accent1">
                    <a:lumMod val="75000"/>
                  </a:schemeClr>
                </a:solidFill>
              </a:rPr>
              <a:t>Наличие опыта участия в общественно значимых проектах/деятельности.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FCE59-078F-A903-7554-118264D110C4}"/>
              </a:ext>
            </a:extLst>
          </p:cNvPr>
          <p:cNvSpPr txBox="1"/>
          <p:nvPr/>
        </p:nvSpPr>
        <p:spPr>
          <a:xfrm>
            <a:off x="4560847" y="4749698"/>
            <a:ext cx="7330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accent1">
                    <a:lumMod val="75000"/>
                  </a:schemeClr>
                </a:solidFill>
              </a:rPr>
              <a:t>Наличие, количество и статус (значимость) имеющихся наград профессионального достижения.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1D096-F596-93D1-B3CF-6402E46ABCD5}"/>
              </a:ext>
            </a:extLst>
          </p:cNvPr>
          <p:cNvSpPr txBox="1"/>
          <p:nvPr/>
        </p:nvSpPr>
        <p:spPr>
          <a:xfrm>
            <a:off x="4560847" y="5256326"/>
            <a:ext cx="7178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accent1">
                    <a:lumMod val="75000"/>
                  </a:schemeClr>
                </a:solidFill>
              </a:rPr>
              <a:t>Наличие, количество и статус (значимость) имеющихся наград у членов семьи. </a:t>
            </a:r>
          </a:p>
        </p:txBody>
      </p:sp>
    </p:spTree>
    <p:extLst>
      <p:ext uri="{BB962C8B-B14F-4D97-AF65-F5344CB8AC3E}">
        <p14:creationId xmlns:p14="http://schemas.microsoft.com/office/powerpoint/2010/main" val="150075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6">
            <a:extLst>
              <a:ext uri="{FF2B5EF4-FFF2-40B4-BE49-F238E27FC236}">
                <a16:creationId xmlns:a16="http://schemas.microsoft.com/office/drawing/2014/main" id="{7DEA4116-117E-AF45-E465-CC5F18374FB1}"/>
              </a:ext>
            </a:extLst>
          </p:cNvPr>
          <p:cNvSpPr txBox="1">
            <a:spLocks/>
          </p:cNvSpPr>
          <p:nvPr/>
        </p:nvSpPr>
        <p:spPr>
          <a:xfrm>
            <a:off x="628704" y="2840018"/>
            <a:ext cx="5352840" cy="36468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Arial"/>
              </a:rPr>
              <a:t>Критерии оценки: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D927AF-6353-7038-97B4-8A849572304D}"/>
              </a:ext>
            </a:extLst>
          </p:cNvPr>
          <p:cNvSpPr/>
          <p:nvPr/>
        </p:nvSpPr>
        <p:spPr>
          <a:xfrm>
            <a:off x="487319" y="3240332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61000">
                <a:srgbClr val="FEF3C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Соответствие целям и задачам конкурса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4A604-5D4B-BDAD-DB3F-65281463F9D3}"/>
              </a:ext>
            </a:extLst>
          </p:cNvPr>
          <p:cNvSpPr txBox="1"/>
          <p:nvPr/>
        </p:nvSpPr>
        <p:spPr>
          <a:xfrm>
            <a:off x="4607031" y="3290500"/>
            <a:ext cx="671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Соответствие темы эссе заявленной номинации, целям и задачам конкурса.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ECB6612-5DE4-A448-9F62-3E190CFBB84A}"/>
              </a:ext>
            </a:extLst>
          </p:cNvPr>
          <p:cNvSpPr/>
          <p:nvPr/>
        </p:nvSpPr>
        <p:spPr>
          <a:xfrm>
            <a:off x="474962" y="134210"/>
            <a:ext cx="8447806" cy="704207"/>
          </a:xfrm>
          <a:prstGeom prst="rect">
            <a:avLst/>
          </a:prstGeom>
          <a:gradFill flip="none" rotWithShape="1">
            <a:gsLst>
              <a:gs pos="52000">
                <a:schemeClr val="bg2">
                  <a:lumMod val="20000"/>
                  <a:lumOff val="8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60" b="1" spc="-1" dirty="0">
                <a:solidFill>
                  <a:srgbClr val="333333"/>
                </a:solidFill>
                <a:latin typeface="+mj-lt"/>
                <a:ea typeface="+mj-ea"/>
                <a:cs typeface="+mj-cs"/>
              </a:rPr>
              <a:t>Надежная поддержка и опора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8883A7D-C360-1AF5-D5CB-CDE047CC7BBA}"/>
              </a:ext>
            </a:extLst>
          </p:cNvPr>
          <p:cNvSpPr/>
          <p:nvPr/>
        </p:nvSpPr>
        <p:spPr>
          <a:xfrm rot="10800000" flipH="1" flipV="1">
            <a:off x="474962" y="1229995"/>
            <a:ext cx="11088147" cy="13014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b="1" spc="-1" dirty="0">
                <a:solidFill>
                  <a:srgbClr val="000000"/>
                </a:solidFill>
                <a:latin typeface="Arial"/>
              </a:rPr>
              <a:t>Описание номинации:  </a:t>
            </a:r>
            <a:endParaRPr lang="ru-RU" sz="1600" spc="-1" dirty="0">
              <a:solidFill>
                <a:srgbClr val="000000"/>
              </a:solidFill>
              <a:latin typeface="Arial"/>
            </a:endParaRPr>
          </a:p>
          <a:p>
            <a:pPr algn="just">
              <a:spcAft>
                <a:spcPts val="800"/>
              </a:spcAft>
            </a:pPr>
            <a:r>
              <a:rPr lang="ru-RU" sz="1400" spc="-1" dirty="0">
                <a:solidFill>
                  <a:srgbClr val="000000"/>
                </a:solidFill>
                <a:latin typeface="Arial"/>
              </a:rPr>
              <a:t>Тип номинации – </a:t>
            </a:r>
            <a:r>
              <a:rPr lang="ru-RU" sz="1400" b="1" spc="-1" dirty="0">
                <a:solidFill>
                  <a:srgbClr val="000000"/>
                </a:solidFill>
                <a:latin typeface="Arial"/>
              </a:rPr>
              <a:t>семейная-командная;</a:t>
            </a:r>
          </a:p>
          <a:p>
            <a:r>
              <a:rPr lang="ru-RU" sz="1400" dirty="0">
                <a:effectLst/>
              </a:rPr>
              <a:t>В данной номинации могут принять участие семьи волонтеров, волонтерские объединения и клубы, инициативные группы гуманитарной и военно-патриотической направленности, осуществляющие свою деятельность 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на территории городов Росатома или в организациях Госкорпорации «Росатом». 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E45692D-5456-792F-2F5D-AE13815552B9}"/>
              </a:ext>
            </a:extLst>
          </p:cNvPr>
          <p:cNvSpPr/>
          <p:nvPr/>
        </p:nvSpPr>
        <p:spPr>
          <a:xfrm>
            <a:off x="474962" y="3674262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61000">
                <a:srgbClr val="FEF3C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Команда/семья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96E83ED-4892-1D3C-F6F4-7BC6A4126F9B}"/>
              </a:ext>
            </a:extLst>
          </p:cNvPr>
          <p:cNvSpPr/>
          <p:nvPr/>
        </p:nvSpPr>
        <p:spPr>
          <a:xfrm>
            <a:off x="474962" y="4108196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61000">
                <a:srgbClr val="FEF3C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Достижения, награды и признания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B655B1C-E651-0D2B-ADA0-FC48B213E00D}"/>
              </a:ext>
            </a:extLst>
          </p:cNvPr>
          <p:cNvSpPr/>
          <p:nvPr/>
        </p:nvSpPr>
        <p:spPr>
          <a:xfrm>
            <a:off x="474962" y="4529772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61000">
                <a:srgbClr val="FEF3C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Открытость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705B852-7D6C-FDBD-3ACE-D66B1787A39D}"/>
              </a:ext>
            </a:extLst>
          </p:cNvPr>
          <p:cNvSpPr/>
          <p:nvPr/>
        </p:nvSpPr>
        <p:spPr>
          <a:xfrm>
            <a:off x="474962" y="4962738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61000">
                <a:srgbClr val="FEF3C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Инновационность работы</a:t>
            </a:r>
            <a:r>
              <a:rPr lang="ru-RU" sz="1400" dirty="0">
                <a:solidFill>
                  <a:schemeClr val="tx1"/>
                </a:solidFill>
                <a:effectLst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441F0-B087-A6AC-CB0D-AD45B8AA5240}"/>
              </a:ext>
            </a:extLst>
          </p:cNvPr>
          <p:cNvSpPr txBox="1"/>
          <p:nvPr/>
        </p:nvSpPr>
        <p:spPr>
          <a:xfrm>
            <a:off x="4607031" y="3662165"/>
            <a:ext cx="720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Количество участников объединения, клуба, инициативной группы/количество вовлеченных членов семьи.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804555-D257-350F-51B2-6410EC5239B9}"/>
              </a:ext>
            </a:extLst>
          </p:cNvPr>
          <p:cNvSpPr txBox="1"/>
          <p:nvPr/>
        </p:nvSpPr>
        <p:spPr>
          <a:xfrm>
            <a:off x="4607031" y="4123219"/>
            <a:ext cx="7330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Количественные и качественные показатели реализации деятельности, количество и статус (значимость) имеющихся наград/признаний..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0A807B-A9C7-558E-2289-E41CEF7DDAFA}"/>
              </a:ext>
            </a:extLst>
          </p:cNvPr>
          <p:cNvSpPr txBox="1"/>
          <p:nvPr/>
        </p:nvSpPr>
        <p:spPr>
          <a:xfrm>
            <a:off x="4607031" y="4568064"/>
            <a:ext cx="717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Успешное сотрудничество с другими организациями, государственными структурами и сообществами.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685FE47-662C-8713-307E-60BFA8F4FB4B}"/>
              </a:ext>
            </a:extLst>
          </p:cNvPr>
          <p:cNvSpPr/>
          <p:nvPr/>
        </p:nvSpPr>
        <p:spPr>
          <a:xfrm>
            <a:off x="474962" y="5390250"/>
            <a:ext cx="4482124" cy="384365"/>
          </a:xfrm>
          <a:prstGeom prst="rect">
            <a:avLst/>
          </a:prstGeom>
          <a:gradFill flip="none" rotWithShape="1">
            <a:gsLst>
              <a:gs pos="0">
                <a:srgbClr val="FEF3CE">
                  <a:shade val="30000"/>
                  <a:satMod val="115000"/>
                  <a:lumMod val="0"/>
                  <a:lumOff val="100000"/>
                </a:srgbClr>
              </a:gs>
              <a:gs pos="0">
                <a:srgbClr val="FEF3CE">
                  <a:shade val="67500"/>
                  <a:satMod val="115000"/>
                  <a:lumMod val="0"/>
                  <a:lumOff val="100000"/>
                </a:srgbClr>
              </a:gs>
              <a:gs pos="61000">
                <a:srgbClr val="FEF3C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Участие в общественно значимых проектах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EDC2FA-F282-E8FF-E616-D36A2A320967}"/>
              </a:ext>
            </a:extLst>
          </p:cNvPr>
          <p:cNvSpPr txBox="1"/>
          <p:nvPr/>
        </p:nvSpPr>
        <p:spPr>
          <a:xfrm>
            <a:off x="4607031" y="5453255"/>
            <a:ext cx="688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Степень вовлеченности участников в проект, включая активное участие в планировании, реализации и мониторинге.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8DD3FC-48C6-D504-9783-9607726324EA}"/>
              </a:ext>
            </a:extLst>
          </p:cNvPr>
          <p:cNvSpPr txBox="1"/>
          <p:nvPr/>
        </p:nvSpPr>
        <p:spPr>
          <a:xfrm>
            <a:off x="4607030" y="4987062"/>
            <a:ext cx="7330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accent1">
                    <a:lumMod val="75000"/>
                  </a:schemeClr>
                </a:solidFill>
              </a:rPr>
              <a:t>Использование новых идей, методов и технологий в организации волонтерской деятельности и реализации социально значимых проектов. </a:t>
            </a:r>
          </a:p>
        </p:txBody>
      </p:sp>
    </p:spTree>
    <p:extLst>
      <p:ext uri="{BB962C8B-B14F-4D97-AF65-F5344CB8AC3E}">
        <p14:creationId xmlns:p14="http://schemas.microsoft.com/office/powerpoint/2010/main" val="3480749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164070</TotalTime>
  <Words>1247</Words>
  <Application>Microsoft Macintosh PowerPoint</Application>
  <PresentationFormat>Широкоэкранный</PresentationFormat>
  <Paragraphs>177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Семейные традиции династий Атомных городов. Защитники Отечества.</vt:lpstr>
      <vt:lpstr>Результаты реализации проекта в 2024 г.</vt:lpstr>
      <vt:lpstr>Развитие проекта</vt:lpstr>
      <vt:lpstr>План реализации проекта 2025</vt:lpstr>
      <vt:lpstr>Презентация PowerPoint</vt:lpstr>
      <vt:lpstr>Концепция конкурса «Победа в сердцах поколений»</vt:lpstr>
      <vt:lpstr>Номинации конкурса «Победа в сердцах поколений»  </vt:lpstr>
      <vt:lpstr>Презентация PowerPoint</vt:lpstr>
      <vt:lpstr>Презентация PowerPoint</vt:lpstr>
      <vt:lpstr>Презентация PowerPoint</vt:lpstr>
      <vt:lpstr>Наши ожидания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Светлана Поспелова</dc:creator>
  <dc:description/>
  <cp:lastModifiedBy>Анна Герасимова</cp:lastModifiedBy>
  <cp:revision>861</cp:revision>
  <cp:lastPrinted>2024-08-13T13:52:28Z</cp:lastPrinted>
  <dcterms:created xsi:type="dcterms:W3CDTF">2021-10-19T14:08:40Z</dcterms:created>
  <dcterms:modified xsi:type="dcterms:W3CDTF">2025-04-30T10:30:01Z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6</vt:i4>
  </property>
</Properties>
</file>